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ppt/tags/tag35.xml" ContentType="application/vnd.openxmlformats-officedocument.presentationml.tags+xml"/>
  <Override PartName="/ppt/notesSlides/notesSlide28.xml" ContentType="application/vnd.openxmlformats-officedocument.presentationml.notesSlide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notesSlides/notesSlide38.xml" ContentType="application/vnd.openxmlformats-officedocument.presentationml.notesSlide+xml"/>
  <Override PartName="/ppt/tags/tag46.xml" ContentType="application/vnd.openxmlformats-officedocument.presentationml.tags+xml"/>
  <Override PartName="/ppt/notesSlides/notesSlide39.xml" ContentType="application/vnd.openxmlformats-officedocument.presentationml.notesSlide+xml"/>
  <Override PartName="/ppt/tags/tag47.xml" ContentType="application/vnd.openxmlformats-officedocument.presentationml.tags+xml"/>
  <Override PartName="/ppt/notesSlides/notesSlide40.xml" ContentType="application/vnd.openxmlformats-officedocument.presentationml.notesSlide+xml"/>
  <Override PartName="/ppt/tags/tag48.xml" ContentType="application/vnd.openxmlformats-officedocument.presentationml.tags+xml"/>
  <Override PartName="/ppt/notesSlides/notesSlide41.xml" ContentType="application/vnd.openxmlformats-officedocument.presentationml.notesSlide+xml"/>
  <Override PartName="/ppt/tags/tag49.xml" ContentType="application/vnd.openxmlformats-officedocument.presentationml.tags+xml"/>
  <Override PartName="/ppt/notesSlides/notesSlide42.xml" ContentType="application/vnd.openxmlformats-officedocument.presentationml.notesSlide+xml"/>
  <Override PartName="/ppt/tags/tag50.xml" ContentType="application/vnd.openxmlformats-officedocument.presentationml.tags+xml"/>
  <Override PartName="/ppt/notesSlides/notesSlide43.xml" ContentType="application/vnd.openxmlformats-officedocument.presentationml.notesSlide+xml"/>
  <Override PartName="/ppt/tags/tag51.xml" ContentType="application/vnd.openxmlformats-officedocument.presentationml.tags+xml"/>
  <Override PartName="/ppt/notesSlides/notesSlide44.xml" ContentType="application/vnd.openxmlformats-officedocument.presentationml.notesSlide+xml"/>
  <Override PartName="/ppt/tags/tag52.xml" ContentType="application/vnd.openxmlformats-officedocument.presentationml.tags+xml"/>
  <Override PartName="/ppt/notesSlides/notesSlide45.xml" ContentType="application/vnd.openxmlformats-officedocument.presentationml.notesSlide+xml"/>
  <Override PartName="/ppt/tags/tag53.xml" ContentType="application/vnd.openxmlformats-officedocument.presentationml.tags+xml"/>
  <Override PartName="/ppt/notesSlides/notesSlide46.xml" ContentType="application/vnd.openxmlformats-officedocument.presentationml.notesSlide+xml"/>
  <Override PartName="/ppt/tags/tag54.xml" ContentType="application/vnd.openxmlformats-officedocument.presentationml.tags+xml"/>
  <Override PartName="/ppt/notesSlides/notesSlide47.xml" ContentType="application/vnd.openxmlformats-officedocument.presentationml.notesSlide+xml"/>
  <Override PartName="/ppt/tags/tag55.xml" ContentType="application/vnd.openxmlformats-officedocument.presentationml.tags+xml"/>
  <Override PartName="/ppt/notesSlides/notesSlide48.xml" ContentType="application/vnd.openxmlformats-officedocument.presentationml.notesSlide+xml"/>
  <Override PartName="/ppt/tags/tag56.xml" ContentType="application/vnd.openxmlformats-officedocument.presentationml.tags+xml"/>
  <Override PartName="/ppt/notesSlides/notesSlide49.xml" ContentType="application/vnd.openxmlformats-officedocument.presentationml.notesSlide+xml"/>
  <Override PartName="/ppt/tags/tag57.xml" ContentType="application/vnd.openxmlformats-officedocument.presentationml.tags+xml"/>
  <Override PartName="/ppt/notesSlides/notesSlide50.xml" ContentType="application/vnd.openxmlformats-officedocument.presentationml.notesSlide+xml"/>
  <Override PartName="/ppt/tags/tag58.xml" ContentType="application/vnd.openxmlformats-officedocument.presentationml.tags+xml"/>
  <Override PartName="/ppt/notesSlides/notesSlide51.xml" ContentType="application/vnd.openxmlformats-officedocument.presentationml.notesSlide+xml"/>
  <Override PartName="/ppt/tags/tag59.xml" ContentType="application/vnd.openxmlformats-officedocument.presentationml.tags+xml"/>
  <Override PartName="/ppt/notesSlides/notesSlide52.xml" ContentType="application/vnd.openxmlformats-officedocument.presentationml.notesSlide+xml"/>
  <Override PartName="/ppt/tags/tag60.xml" ContentType="application/vnd.openxmlformats-officedocument.presentationml.tags+xml"/>
  <Override PartName="/ppt/notesSlides/notesSlide53.xml" ContentType="application/vnd.openxmlformats-officedocument.presentationml.notesSlide+xml"/>
  <Override PartName="/ppt/tags/tag61.xml" ContentType="application/vnd.openxmlformats-officedocument.presentationml.tags+xml"/>
  <Override PartName="/ppt/notesSlides/notesSlide54.xml" ContentType="application/vnd.openxmlformats-officedocument.presentationml.notesSlide+xml"/>
  <Override PartName="/ppt/tags/tag62.xml" ContentType="application/vnd.openxmlformats-officedocument.presentationml.tags+xml"/>
  <Override PartName="/ppt/notesSlides/notesSlide55.xml" ContentType="application/vnd.openxmlformats-officedocument.presentationml.notesSlide+xml"/>
  <Override PartName="/ppt/tags/tag63.xml" ContentType="application/vnd.openxmlformats-officedocument.presentationml.tags+xml"/>
  <Override PartName="/ppt/notesSlides/notesSlide56.xml" ContentType="application/vnd.openxmlformats-officedocument.presentationml.notesSlide+xml"/>
  <Override PartName="/ppt/tags/tag64.xml" ContentType="application/vnd.openxmlformats-officedocument.presentationml.tags+xml"/>
  <Override PartName="/ppt/notesSlides/notesSlide57.xml" ContentType="application/vnd.openxmlformats-officedocument.presentationml.notesSlide+xml"/>
  <Override PartName="/ppt/tags/tag65.xml" ContentType="application/vnd.openxmlformats-officedocument.presentationml.tags+xml"/>
  <Override PartName="/ppt/notesSlides/notesSlide58.xml" ContentType="application/vnd.openxmlformats-officedocument.presentationml.notesSlide+xml"/>
  <Override PartName="/ppt/tags/tag66.xml" ContentType="application/vnd.openxmlformats-officedocument.presentationml.tags+xml"/>
  <Override PartName="/ppt/notesSlides/notesSlide59.xml" ContentType="application/vnd.openxmlformats-officedocument.presentationml.notesSlide+xml"/>
  <Override PartName="/ppt/tags/tag67.xml" ContentType="application/vnd.openxmlformats-officedocument.presentationml.tags+xml"/>
  <Override PartName="/ppt/notesSlides/notesSlide60.xml" ContentType="application/vnd.openxmlformats-officedocument.presentationml.notesSlide+xml"/>
  <Override PartName="/ppt/tags/tag68.xml" ContentType="application/vnd.openxmlformats-officedocument.presentationml.tags+xml"/>
  <Override PartName="/ppt/notesSlides/notesSlide61.xml" ContentType="application/vnd.openxmlformats-officedocument.presentationml.notesSlide+xml"/>
  <Override PartName="/ppt/tags/tag69.xml" ContentType="application/vnd.openxmlformats-officedocument.presentationml.tags+xml"/>
  <Override PartName="/ppt/notesSlides/notesSlide62.xml" ContentType="application/vnd.openxmlformats-officedocument.presentationml.notesSlide+xml"/>
  <Override PartName="/ppt/tags/tag70.xml" ContentType="application/vnd.openxmlformats-officedocument.presentationml.tags+xml"/>
  <Override PartName="/ppt/notesSlides/notesSlide63.xml" ContentType="application/vnd.openxmlformats-officedocument.presentationml.notesSlide+xml"/>
  <Override PartName="/ppt/tags/tag71.xml" ContentType="application/vnd.openxmlformats-officedocument.presentationml.tags+xml"/>
  <Override PartName="/ppt/notesSlides/notesSlide64.xml" ContentType="application/vnd.openxmlformats-officedocument.presentationml.notesSlide+xml"/>
  <Override PartName="/ppt/tags/tag72.xml" ContentType="application/vnd.openxmlformats-officedocument.presentationml.tags+xml"/>
  <Override PartName="/ppt/notesSlides/notesSlide65.xml" ContentType="application/vnd.openxmlformats-officedocument.presentationml.notesSlide+xml"/>
  <Override PartName="/ppt/tags/tag73.xml" ContentType="application/vnd.openxmlformats-officedocument.presentationml.tags+xml"/>
  <Override PartName="/ppt/notesSlides/notesSlide66.xml" ContentType="application/vnd.openxmlformats-officedocument.presentationml.notesSlide+xml"/>
  <Override PartName="/ppt/tags/tag74.xml" ContentType="application/vnd.openxmlformats-officedocument.presentationml.tags+xml"/>
  <Override PartName="/ppt/notesSlides/notesSlide67.xml" ContentType="application/vnd.openxmlformats-officedocument.presentationml.notesSlide+xml"/>
  <Override PartName="/ppt/tags/tag75.xml" ContentType="application/vnd.openxmlformats-officedocument.presentationml.tags+xml"/>
  <Override PartName="/ppt/notesSlides/notesSlide68.xml" ContentType="application/vnd.openxmlformats-officedocument.presentationml.notesSlide+xml"/>
  <Override PartName="/ppt/tags/tag76.xml" ContentType="application/vnd.openxmlformats-officedocument.presentationml.tags+xml"/>
  <Override PartName="/ppt/notesSlides/notesSlide69.xml" ContentType="application/vnd.openxmlformats-officedocument.presentationml.notesSlide+xml"/>
  <Override PartName="/ppt/tags/tag77.xml" ContentType="application/vnd.openxmlformats-officedocument.presentationml.tags+xml"/>
  <Override PartName="/ppt/notesSlides/notesSlide70.xml" ContentType="application/vnd.openxmlformats-officedocument.presentationml.notesSlide+xml"/>
  <Override PartName="/ppt/tags/tag78.xml" ContentType="application/vnd.openxmlformats-officedocument.presentationml.tags+xml"/>
  <Override PartName="/ppt/notesSlides/notesSlide71.xml" ContentType="application/vnd.openxmlformats-officedocument.presentationml.notesSlide+xml"/>
  <Override PartName="/ppt/tags/tag79.xml" ContentType="application/vnd.openxmlformats-officedocument.presentationml.tags+xml"/>
  <Override PartName="/ppt/notesSlides/notesSlide72.xml" ContentType="application/vnd.openxmlformats-officedocument.presentationml.notesSlide+xml"/>
  <Override PartName="/ppt/tags/tag80.xml" ContentType="application/vnd.openxmlformats-officedocument.presentationml.tags+xml"/>
  <Override PartName="/ppt/notesSlides/notesSlide73.xml" ContentType="application/vnd.openxmlformats-officedocument.presentationml.notesSlide+xml"/>
  <Override PartName="/ppt/tags/tag81.xml" ContentType="application/vnd.openxmlformats-officedocument.presentationml.tags+xml"/>
  <Override PartName="/ppt/notesSlides/notesSlide74.xml" ContentType="application/vnd.openxmlformats-officedocument.presentationml.notesSlide+xml"/>
  <Override PartName="/ppt/tags/tag82.xml" ContentType="application/vnd.openxmlformats-officedocument.presentationml.tags+xml"/>
  <Override PartName="/ppt/notesSlides/notesSlide7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0" r:id="rId4"/>
  </p:sldMasterIdLst>
  <p:notesMasterIdLst>
    <p:notesMasterId r:id="rId80"/>
  </p:notesMasterIdLst>
  <p:handoutMasterIdLst>
    <p:handoutMasterId r:id="rId81"/>
  </p:handoutMasterIdLst>
  <p:sldIdLst>
    <p:sldId id="825" r:id="rId5"/>
    <p:sldId id="538" r:id="rId6"/>
    <p:sldId id="607" r:id="rId7"/>
    <p:sldId id="608" r:id="rId8"/>
    <p:sldId id="769" r:id="rId9"/>
    <p:sldId id="770" r:id="rId10"/>
    <p:sldId id="611" r:id="rId11"/>
    <p:sldId id="612" r:id="rId12"/>
    <p:sldId id="613" r:id="rId13"/>
    <p:sldId id="614" r:id="rId14"/>
    <p:sldId id="615" r:id="rId15"/>
    <p:sldId id="820" r:id="rId16"/>
    <p:sldId id="617" r:id="rId17"/>
    <p:sldId id="618" r:id="rId18"/>
    <p:sldId id="619" r:id="rId19"/>
    <p:sldId id="620" r:id="rId20"/>
    <p:sldId id="773" r:id="rId21"/>
    <p:sldId id="622" r:id="rId22"/>
    <p:sldId id="774" r:id="rId23"/>
    <p:sldId id="776" r:id="rId24"/>
    <p:sldId id="744" r:id="rId25"/>
    <p:sldId id="745" r:id="rId26"/>
    <p:sldId id="746" r:id="rId27"/>
    <p:sldId id="747" r:id="rId28"/>
    <p:sldId id="748" r:id="rId29"/>
    <p:sldId id="778" r:id="rId30"/>
    <p:sldId id="751" r:id="rId31"/>
    <p:sldId id="779" r:id="rId32"/>
    <p:sldId id="780" r:id="rId33"/>
    <p:sldId id="819" r:id="rId34"/>
    <p:sldId id="782" r:id="rId35"/>
    <p:sldId id="667" r:id="rId36"/>
    <p:sldId id="783" r:id="rId37"/>
    <p:sldId id="784" r:id="rId38"/>
    <p:sldId id="785" r:id="rId39"/>
    <p:sldId id="786" r:id="rId40"/>
    <p:sldId id="787" r:id="rId41"/>
    <p:sldId id="675" r:id="rId42"/>
    <p:sldId id="678" r:id="rId43"/>
    <p:sldId id="790" r:id="rId44"/>
    <p:sldId id="791" r:id="rId45"/>
    <p:sldId id="794" r:id="rId46"/>
    <p:sldId id="795" r:id="rId47"/>
    <p:sldId id="796" r:id="rId48"/>
    <p:sldId id="583" r:id="rId49"/>
    <p:sldId id="629" r:id="rId50"/>
    <p:sldId id="755" r:id="rId51"/>
    <p:sldId id="765" r:id="rId52"/>
    <p:sldId id="799" r:id="rId53"/>
    <p:sldId id="800" r:id="rId54"/>
    <p:sldId id="632" r:id="rId55"/>
    <p:sldId id="801" r:id="rId56"/>
    <p:sldId id="802" r:id="rId57"/>
    <p:sldId id="804" r:id="rId58"/>
    <p:sldId id="805" r:id="rId59"/>
    <p:sldId id="698" r:id="rId60"/>
    <p:sldId id="807" r:id="rId61"/>
    <p:sldId id="823" r:id="rId62"/>
    <p:sldId id="638" r:id="rId63"/>
    <p:sldId id="639" r:id="rId64"/>
    <p:sldId id="640" r:id="rId65"/>
    <p:sldId id="641" r:id="rId66"/>
    <p:sldId id="824" r:id="rId67"/>
    <p:sldId id="811" r:id="rId68"/>
    <p:sldId id="708" r:id="rId69"/>
    <p:sldId id="643" r:id="rId70"/>
    <p:sldId id="644" r:id="rId71"/>
    <p:sldId id="758" r:id="rId72"/>
    <p:sldId id="720" r:id="rId73"/>
    <p:sldId id="549" r:id="rId74"/>
    <p:sldId id="647" r:id="rId75"/>
    <p:sldId id="648" r:id="rId76"/>
    <p:sldId id="817" r:id="rId77"/>
    <p:sldId id="650" r:id="rId78"/>
    <p:sldId id="651" r:id="rId79"/>
  </p:sldIdLst>
  <p:sldSz cx="9144000" cy="6858000" type="screen4x3"/>
  <p:notesSz cx="7315200" cy="9601200"/>
  <p:custDataLst>
    <p:tags r:id="rId8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6AC"/>
    <a:srgbClr val="0000CC"/>
    <a:srgbClr val="EFF9FF"/>
    <a:srgbClr val="E5F5FF"/>
    <a:srgbClr val="CDECFF"/>
    <a:srgbClr val="A0DAFE"/>
    <a:srgbClr val="E0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E4767-4C8C-BF41-B220-8933937D64DA}" v="2" dt="2023-03-04T22:47:25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950"/>
        <p:guide pos="2257"/>
        <p:guide pos="417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microsoft.com/office/2016/11/relationships/changesInfo" Target="changesInfos/changesInfo1.xml"/><Relationship Id="rId61" Type="http://schemas.openxmlformats.org/officeDocument/2006/relationships/slide" Target="slides/slide57.xml"/><Relationship Id="rId8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lark" userId="8386f11d-aac6-4cfc-9b3b-2b64aed7b16f" providerId="ADAL" clId="{574E4767-4C8C-BF41-B220-8933937D64DA}"/>
    <pc:docChg chg="modMainMaster">
      <pc:chgData name="Kyle Clark" userId="8386f11d-aac6-4cfc-9b3b-2b64aed7b16f" providerId="ADAL" clId="{574E4767-4C8C-BF41-B220-8933937D64DA}" dt="2023-03-04T22:47:25.898" v="71" actId="20577"/>
      <pc:docMkLst>
        <pc:docMk/>
      </pc:docMkLst>
      <pc:sldMasterChg chg="modSp mod">
        <pc:chgData name="Kyle Clark" userId="8386f11d-aac6-4cfc-9b3b-2b64aed7b16f" providerId="ADAL" clId="{574E4767-4C8C-BF41-B220-8933937D64DA}" dt="2023-03-04T22:47:25.898" v="71" actId="20577"/>
        <pc:sldMasterMkLst>
          <pc:docMk/>
          <pc:sldMasterMk cId="643102396" sldId="2147484060"/>
        </pc:sldMasterMkLst>
        <pc:spChg chg="mod">
          <ac:chgData name="Kyle Clark" userId="8386f11d-aac6-4cfc-9b3b-2b64aed7b16f" providerId="ADAL" clId="{574E4767-4C8C-BF41-B220-8933937D64DA}" dt="2023-03-04T22:47:25.898" v="71" actId="20577"/>
          <ac:spMkLst>
            <pc:docMk/>
            <pc:sldMasterMk cId="643102396" sldId="2147484060"/>
            <ac:spMk id="12" creationId="{9D3B4932-E2DB-49AE-905D-4D04D3A8E3A4}"/>
          </ac:spMkLst>
        </pc:spChg>
        <pc:spChg chg="mod">
          <ac:chgData name="Kyle Clark" userId="8386f11d-aac6-4cfc-9b3b-2b64aed7b16f" providerId="ADAL" clId="{574E4767-4C8C-BF41-B220-8933937D64DA}" dt="2023-03-04T21:43:29.104" v="69" actId="20577"/>
          <ac:spMkLst>
            <pc:docMk/>
            <pc:sldMasterMk cId="643102396" sldId="2147484060"/>
            <ac:spMk id="16" creationId="{4B4EB694-6405-4C9A-B791-83D90643E4FA}"/>
          </ac:spMkLst>
        </pc:spChg>
      </pc:sldMasterChg>
    </pc:docChg>
  </pc:docChgLst>
  <pc:docChgLst>
    <pc:chgData name="Kyle Clark" userId="8386f11d-aac6-4cfc-9b3b-2b64aed7b16f" providerId="ADAL" clId="{2EA00889-1B4C-7249-9FC1-3A0BB7A50524}"/>
    <pc:docChg chg="modSld">
      <pc:chgData name="Kyle Clark" userId="8386f11d-aac6-4cfc-9b3b-2b64aed7b16f" providerId="ADAL" clId="{2EA00889-1B4C-7249-9FC1-3A0BB7A50524}" dt="2023-01-23T12:11:37.409" v="150" actId="20577"/>
      <pc:docMkLst>
        <pc:docMk/>
      </pc:docMkLst>
      <pc:sldChg chg="modSp mod">
        <pc:chgData name="Kyle Clark" userId="8386f11d-aac6-4cfc-9b3b-2b64aed7b16f" providerId="ADAL" clId="{2EA00889-1B4C-7249-9FC1-3A0BB7A50524}" dt="2023-01-23T12:08:25.873" v="78" actId="20577"/>
        <pc:sldMkLst>
          <pc:docMk/>
          <pc:sldMk cId="0" sldId="643"/>
        </pc:sldMkLst>
        <pc:spChg chg="mod">
          <ac:chgData name="Kyle Clark" userId="8386f11d-aac6-4cfc-9b3b-2b64aed7b16f" providerId="ADAL" clId="{2EA00889-1B4C-7249-9FC1-3A0BB7A50524}" dt="2023-01-23T12:08:25.873" v="78" actId="20577"/>
          <ac:spMkLst>
            <pc:docMk/>
            <pc:sldMk cId="0" sldId="643"/>
            <ac:spMk id="3" creationId="{00000000-0000-0000-0000-000000000000}"/>
          </ac:spMkLst>
        </pc:spChg>
      </pc:sldChg>
      <pc:sldChg chg="modSp">
        <pc:chgData name="Kyle Clark" userId="8386f11d-aac6-4cfc-9b3b-2b64aed7b16f" providerId="ADAL" clId="{2EA00889-1B4C-7249-9FC1-3A0BB7A50524}" dt="2023-01-23T12:11:37.409" v="150" actId="20577"/>
        <pc:sldMkLst>
          <pc:docMk/>
          <pc:sldMk cId="0" sldId="647"/>
        </pc:sldMkLst>
        <pc:spChg chg="mod">
          <ac:chgData name="Kyle Clark" userId="8386f11d-aac6-4cfc-9b3b-2b64aed7b16f" providerId="ADAL" clId="{2EA00889-1B4C-7249-9FC1-3A0BB7A50524}" dt="2023-01-23T12:11:37.409" v="150" actId="20577"/>
          <ac:spMkLst>
            <pc:docMk/>
            <pc:sldMk cId="0" sldId="647"/>
            <ac:spMk id="116739" creationId="{00000000-0000-0000-0000-000000000000}"/>
          </ac:spMkLst>
        </pc:spChg>
      </pc:sldChg>
      <pc:sldChg chg="modSp modAnim">
        <pc:chgData name="Kyle Clark" userId="8386f11d-aac6-4cfc-9b3b-2b64aed7b16f" providerId="ADAL" clId="{2EA00889-1B4C-7249-9FC1-3A0BB7A50524}" dt="2023-01-23T11:59:50.173" v="0" actId="20577"/>
        <pc:sldMkLst>
          <pc:docMk/>
          <pc:sldMk cId="0" sldId="745"/>
        </pc:sldMkLst>
        <pc:spChg chg="mod">
          <ac:chgData name="Kyle Clark" userId="8386f11d-aac6-4cfc-9b3b-2b64aed7b16f" providerId="ADAL" clId="{2EA00889-1B4C-7249-9FC1-3A0BB7A50524}" dt="2023-01-23T11:59:50.173" v="0" actId="20577"/>
          <ac:spMkLst>
            <pc:docMk/>
            <pc:sldMk cId="0" sldId="745"/>
            <ac:spMk id="33794" creationId="{00000000-0000-0000-0000-000000000000}"/>
          </ac:spMkLst>
        </pc:spChg>
      </pc:sldChg>
      <pc:sldChg chg="modSp mod">
        <pc:chgData name="Kyle Clark" userId="8386f11d-aac6-4cfc-9b3b-2b64aed7b16f" providerId="ADAL" clId="{2EA00889-1B4C-7249-9FC1-3A0BB7A50524}" dt="2023-01-23T12:01:17.282" v="4" actId="20577"/>
        <pc:sldMkLst>
          <pc:docMk/>
          <pc:sldMk cId="2078905181" sldId="778"/>
        </pc:sldMkLst>
        <pc:spChg chg="mod">
          <ac:chgData name="Kyle Clark" userId="8386f11d-aac6-4cfc-9b3b-2b64aed7b16f" providerId="ADAL" clId="{2EA00889-1B4C-7249-9FC1-3A0BB7A50524}" dt="2023-01-23T12:01:17.282" v="4" actId="20577"/>
          <ac:spMkLst>
            <pc:docMk/>
            <pc:sldMk cId="2078905181" sldId="778"/>
            <ac:spMk id="5" creationId="{00000000-0000-0000-0000-000000000000}"/>
          </ac:spMkLst>
        </pc:spChg>
      </pc:sldChg>
      <pc:sldChg chg="addSp delSp modSp mod">
        <pc:chgData name="Kyle Clark" userId="8386f11d-aac6-4cfc-9b3b-2b64aed7b16f" providerId="ADAL" clId="{2EA00889-1B4C-7249-9FC1-3A0BB7A50524}" dt="2023-01-23T12:04:29.331" v="19" actId="478"/>
        <pc:sldMkLst>
          <pc:docMk/>
          <pc:sldMk cId="2185988177" sldId="823"/>
        </pc:sldMkLst>
        <pc:spChg chg="add del mod">
          <ac:chgData name="Kyle Clark" userId="8386f11d-aac6-4cfc-9b3b-2b64aed7b16f" providerId="ADAL" clId="{2EA00889-1B4C-7249-9FC1-3A0BB7A50524}" dt="2023-01-23T12:04:29.331" v="19" actId="478"/>
          <ac:spMkLst>
            <pc:docMk/>
            <pc:sldMk cId="2185988177" sldId="823"/>
            <ac:spMk id="4" creationId="{686DDE9E-DAD0-2147-B43D-3D01536A6019}"/>
          </ac:spMkLst>
        </pc:spChg>
        <pc:spChg chg="mod">
          <ac:chgData name="Kyle Clark" userId="8386f11d-aac6-4cfc-9b3b-2b64aed7b16f" providerId="ADAL" clId="{2EA00889-1B4C-7249-9FC1-3A0BB7A50524}" dt="2023-01-23T12:04:21.673" v="17" actId="20577"/>
          <ac:spMkLst>
            <pc:docMk/>
            <pc:sldMk cId="2185988177" sldId="823"/>
            <ac:spMk id="5" creationId="{00000000-0000-0000-0000-000000000000}"/>
          </ac:spMkLst>
        </pc:spChg>
        <pc:spChg chg="del">
          <ac:chgData name="Kyle Clark" userId="8386f11d-aac6-4cfc-9b3b-2b64aed7b16f" providerId="ADAL" clId="{2EA00889-1B4C-7249-9FC1-3A0BB7A50524}" dt="2023-01-23T12:04:26.456" v="18" actId="478"/>
          <ac:spMkLst>
            <pc:docMk/>
            <pc:sldMk cId="2185988177" sldId="823"/>
            <ac:spMk id="6" creationId="{00000000-0000-0000-0000-000000000000}"/>
          </ac:spMkLst>
        </pc:spChg>
      </pc:sldChg>
    </pc:docChg>
  </pc:docChgLst>
  <pc:docChgLst>
    <pc:chgData name="Kyle Clark" userId="8386f11d-aac6-4cfc-9b3b-2b64aed7b16f" providerId="ADAL" clId="{50DC8DA1-BB97-CD4C-9526-D34DA2D623F0}"/>
    <pc:docChg chg="undo custSel modSld modMainMaster">
      <pc:chgData name="Kyle Clark" userId="8386f11d-aac6-4cfc-9b3b-2b64aed7b16f" providerId="ADAL" clId="{50DC8DA1-BB97-CD4C-9526-D34DA2D623F0}" dt="2023-02-15T16:50:33.580" v="361" actId="20577"/>
      <pc:docMkLst>
        <pc:docMk/>
      </pc:docMkLst>
      <pc:sldChg chg="modSp modAnim">
        <pc:chgData name="Kyle Clark" userId="8386f11d-aac6-4cfc-9b3b-2b64aed7b16f" providerId="ADAL" clId="{50DC8DA1-BB97-CD4C-9526-D34DA2D623F0}" dt="2023-02-15T16:50:23.742" v="352" actId="20577"/>
        <pc:sldMkLst>
          <pc:docMk/>
          <pc:sldMk cId="0" sldId="538"/>
        </pc:sldMkLst>
        <pc:spChg chg="mod">
          <ac:chgData name="Kyle Clark" userId="8386f11d-aac6-4cfc-9b3b-2b64aed7b16f" providerId="ADAL" clId="{50DC8DA1-BB97-CD4C-9526-D34DA2D623F0}" dt="2023-02-15T16:47:01.758" v="254" actId="20577"/>
          <ac:spMkLst>
            <pc:docMk/>
            <pc:sldMk cId="0" sldId="538"/>
            <ac:spMk id="9218" creationId="{00000000-0000-0000-0000-000000000000}"/>
          </ac:spMkLst>
        </pc:spChg>
      </pc:sldChg>
      <pc:sldChg chg="modSp modAnim">
        <pc:chgData name="Kyle Clark" userId="8386f11d-aac6-4cfc-9b3b-2b64aed7b16f" providerId="ADAL" clId="{50DC8DA1-BB97-CD4C-9526-D34DA2D623F0}" dt="2023-02-15T16:50:16.848" v="347" actId="20577"/>
        <pc:sldMkLst>
          <pc:docMk/>
          <pc:sldMk cId="0" sldId="607"/>
        </pc:sldMkLst>
        <pc:spChg chg="mod">
          <ac:chgData name="Kyle Clark" userId="8386f11d-aac6-4cfc-9b3b-2b64aed7b16f" providerId="ADAL" clId="{50DC8DA1-BB97-CD4C-9526-D34DA2D623F0}" dt="2023-02-15T16:47:36.533" v="343" actId="313"/>
          <ac:spMkLst>
            <pc:docMk/>
            <pc:sldMk cId="0" sldId="607"/>
            <ac:spMk id="10242" creationId="{00000000-0000-0000-0000-000000000000}"/>
          </ac:spMkLst>
        </pc:spChg>
      </pc:sldChg>
      <pc:sldChg chg="modSp mod">
        <pc:chgData name="Kyle Clark" userId="8386f11d-aac6-4cfc-9b3b-2b64aed7b16f" providerId="ADAL" clId="{50DC8DA1-BB97-CD4C-9526-D34DA2D623F0}" dt="2023-02-15T16:50:31.265" v="359" actId="20577"/>
        <pc:sldMkLst>
          <pc:docMk/>
          <pc:sldMk cId="935428922" sldId="825"/>
        </pc:sldMkLst>
        <pc:spChg chg="mod">
          <ac:chgData name="Kyle Clark" userId="8386f11d-aac6-4cfc-9b3b-2b64aed7b16f" providerId="ADAL" clId="{50DC8DA1-BB97-CD4C-9526-D34DA2D623F0}" dt="2023-02-15T16:50:31.265" v="359" actId="20577"/>
          <ac:spMkLst>
            <pc:docMk/>
            <pc:sldMk cId="935428922" sldId="825"/>
            <ac:spMk id="5" creationId="{00000000-0000-0000-0000-000000000000}"/>
          </ac:spMkLst>
        </pc:spChg>
        <pc:spChg chg="mod">
          <ac:chgData name="Kyle Clark" userId="8386f11d-aac6-4cfc-9b3b-2b64aed7b16f" providerId="ADAL" clId="{50DC8DA1-BB97-CD4C-9526-D34DA2D623F0}" dt="2023-02-15T16:50:29.774" v="358" actId="6549"/>
          <ac:spMkLst>
            <pc:docMk/>
            <pc:sldMk cId="935428922" sldId="825"/>
            <ac:spMk id="6" creationId="{00000000-0000-0000-0000-000000000000}"/>
          </ac:spMkLst>
        </pc:spChg>
      </pc:sldChg>
      <pc:sldMasterChg chg="modSp mod">
        <pc:chgData name="Kyle Clark" userId="8386f11d-aac6-4cfc-9b3b-2b64aed7b16f" providerId="ADAL" clId="{50DC8DA1-BB97-CD4C-9526-D34DA2D623F0}" dt="2023-02-15T16:50:33.580" v="361" actId="20577"/>
        <pc:sldMasterMkLst>
          <pc:docMk/>
          <pc:sldMasterMk cId="643102396" sldId="2147484060"/>
        </pc:sldMasterMkLst>
        <pc:spChg chg="mod">
          <ac:chgData name="Kyle Clark" userId="8386f11d-aac6-4cfc-9b3b-2b64aed7b16f" providerId="ADAL" clId="{50DC8DA1-BB97-CD4C-9526-D34DA2D623F0}" dt="2023-02-15T16:44:30.545" v="54" actId="20577"/>
          <ac:spMkLst>
            <pc:docMk/>
            <pc:sldMasterMk cId="643102396" sldId="2147484060"/>
            <ac:spMk id="12" creationId="{9D3B4932-E2DB-49AE-905D-4D04D3A8E3A4}"/>
          </ac:spMkLst>
        </pc:spChg>
        <pc:spChg chg="mod">
          <ac:chgData name="Kyle Clark" userId="8386f11d-aac6-4cfc-9b3b-2b64aed7b16f" providerId="ADAL" clId="{50DC8DA1-BB97-CD4C-9526-D34DA2D623F0}" dt="2023-02-15T16:50:33.580" v="361" actId="20577"/>
          <ac:spMkLst>
            <pc:docMk/>
            <pc:sldMasterMk cId="643102396" sldId="2147484060"/>
            <ac:spMk id="16" creationId="{4B4EB694-6405-4C9A-B791-83D90643E4FA}"/>
          </ac:spMkLst>
        </pc:spChg>
        <pc:spChg chg="mod">
          <ac:chgData name="Kyle Clark" userId="8386f11d-aac6-4cfc-9b3b-2b64aed7b16f" providerId="ADAL" clId="{50DC8DA1-BB97-CD4C-9526-D34DA2D623F0}" dt="2023-02-15T16:50:32.340" v="360" actId="20577"/>
          <ac:spMkLst>
            <pc:docMk/>
            <pc:sldMasterMk cId="643102396" sldId="2147484060"/>
            <ac:spMk id="17" creationId="{995EA6A4-C87B-4B19-83B2-B1FBD8031D6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63_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6C_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HGN</c:v>
                </c:pt>
                <c:pt idx="1">
                  <c:v>WAT</c:v>
                </c:pt>
                <c:pt idx="2">
                  <c:v>OLS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</c:v>
                </c:pt>
                <c:pt idx="1">
                  <c:v>68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1-4431-8B5C-1CAA03E793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97920"/>
        <c:axId val="35313152"/>
      </c:barChart>
      <c:catAx>
        <c:axId val="3529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5313152"/>
        <c:crosses val="autoZero"/>
        <c:auto val="1"/>
        <c:lblAlgn val="ctr"/>
        <c:lblOffset val="100"/>
        <c:noMultiLvlLbl val="0"/>
      </c:catAx>
      <c:valAx>
        <c:axId val="3531315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HGN</c:v>
                </c:pt>
                <c:pt idx="1">
                  <c:v>WAT</c:v>
                </c:pt>
                <c:pt idx="2">
                  <c:v>OLS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79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E-4008-B56E-BD234CB391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804224"/>
        <c:axId val="50807168"/>
      </c:barChart>
      <c:catAx>
        <c:axId val="50804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0807168"/>
        <c:crosses val="autoZero"/>
        <c:auto val="1"/>
        <c:lblAlgn val="ctr"/>
        <c:lblOffset val="100"/>
        <c:noMultiLvlLbl val="0"/>
      </c:catAx>
      <c:valAx>
        <c:axId val="508071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080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0" tIns="47950" rIns="95900" bIns="47950" numCol="1" anchor="t" anchorCtr="0" compatLnSpc="1">
            <a:prstTxWarp prst="textNoShape">
              <a:avLst/>
            </a:prstTxWarp>
          </a:bodyPr>
          <a:lstStyle>
            <a:lvl1pPr defTabSz="95960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0" tIns="47950" rIns="95900" bIns="47950" numCol="1" anchor="t" anchorCtr="0" compatLnSpc="1">
            <a:prstTxWarp prst="textNoShape">
              <a:avLst/>
            </a:prstTxWarp>
          </a:bodyPr>
          <a:lstStyle>
            <a:lvl1pPr algn="r" defTabSz="95960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0" tIns="47950" rIns="95900" bIns="47950" numCol="1" anchor="b" anchorCtr="0" compatLnSpc="1">
            <a:prstTxWarp prst="textNoShape">
              <a:avLst/>
            </a:prstTxWarp>
          </a:bodyPr>
          <a:lstStyle>
            <a:lvl1pPr defTabSz="95960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0" tIns="47950" rIns="95900" bIns="47950" numCol="1" anchor="b" anchorCtr="0" compatLnSpc="1">
            <a:prstTxWarp prst="textNoShape">
              <a:avLst/>
            </a:prstTxWarp>
          </a:bodyPr>
          <a:lstStyle>
            <a:lvl1pPr algn="r" defTabSz="95960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2DF921-F78C-4221-BF6B-3A37D01FD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264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9" tIns="48310" rIns="96619" bIns="48310" numCol="1" anchor="t" anchorCtr="0" compatLnSpc="1">
            <a:prstTxWarp prst="textNoShape">
              <a:avLst/>
            </a:prstTxWarp>
          </a:bodyPr>
          <a:lstStyle>
            <a:lvl1pPr algn="l" defTabSz="96629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9" tIns="48310" rIns="96619" bIns="48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662545" y="9160489"/>
            <a:ext cx="4085112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9" tIns="48310" rIns="96619" bIns="48310" numCol="1" anchor="t" anchorCtr="0" compatLnSpc="1">
            <a:prstTxWarp prst="textNoShape">
              <a:avLst/>
            </a:prstTxWarp>
          </a:bodyPr>
          <a:lstStyle>
            <a:lvl1pPr defTabSz="966291">
              <a:defRPr sz="1000">
                <a:latin typeface="Arial" charset="0"/>
                <a:cs typeface="+mn-cs"/>
              </a:defRPr>
            </a:lvl1pPr>
          </a:lstStyle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9" tIns="48310" rIns="96619" bIns="48310" numCol="1" anchor="t" anchorCtr="0" compatLnSpc="1">
            <a:prstTxWarp prst="textNoShape">
              <a:avLst/>
            </a:prstTxWarp>
          </a:bodyPr>
          <a:lstStyle>
            <a:lvl1pPr algn="r" defTabSz="96629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‹#›</a:t>
            </a:fld>
            <a:r>
              <a:rPr lang="en-US"/>
              <a:t> of 95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05006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408390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10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11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120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12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72109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13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14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15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28" y="4548249"/>
            <a:ext cx="6332562" cy="106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xfrm>
            <a:off x="436727" y="3234519"/>
            <a:ext cx="6427211" cy="592597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16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u="none" strike="noStrike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17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64968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18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004457"/>
            <a:ext cx="6461918" cy="61560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19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110415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39713"/>
            <a:ext cx="3290887" cy="2468562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u="sng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971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20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857988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21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22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23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24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25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971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26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692364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39713"/>
            <a:ext cx="3290887" cy="2468562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u="none" strike="noStrike" kern="120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27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19843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28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439181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29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24257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30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242571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5004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kern="120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31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363768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32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33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016334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971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34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235322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35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898176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36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412012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37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1655965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38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39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0" i="0" u="none" strike="noStrike" kern="1200" baseline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40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1504851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41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12939063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42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2550230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43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4248985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i="1" u="none" strike="noStrike" kern="1200" baseline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44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7483948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39713"/>
            <a:ext cx="3290887" cy="2468562"/>
          </a:xfrm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i="1" u="none" strike="noStrike" kern="1200" baseline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45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46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47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xfrm>
            <a:off x="463137" y="3116455"/>
            <a:ext cx="6420975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48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49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10899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971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5782320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50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511444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51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52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9741565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53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9259963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54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8708966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55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13611428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56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38981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57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7481333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5"/>
            <a:ext cx="638715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58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7481333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59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7977026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60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61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39713"/>
            <a:ext cx="3290887" cy="2468562"/>
          </a:xfrm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034567"/>
            <a:ext cx="6414448" cy="61259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62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39713"/>
            <a:ext cx="3290887" cy="2468562"/>
          </a:xfrm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034567"/>
            <a:ext cx="6414448" cy="61259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kern="120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63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i="1" u="none" strike="noStrike" kern="1200" baseline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64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093177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65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b="1" i="1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66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kern="120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67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089159"/>
            <a:ext cx="6400800" cy="6050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68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25425"/>
            <a:ext cx="3290887" cy="2468563"/>
          </a:xfrm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69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70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90725" y="266700"/>
            <a:ext cx="3290888" cy="2468563"/>
          </a:xfrm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71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8025" y="280988"/>
            <a:ext cx="3290888" cy="2468562"/>
          </a:xfrm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  <a:ln/>
        </p:spPr>
        <p:txBody>
          <a:bodyPr/>
          <a:lstStyle/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72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0725" y="266700"/>
            <a:ext cx="329088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73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2038207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74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75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8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50042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9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5775" y="648058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686DDAE-9F62-40D2-B8FA-C9766CF7F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11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102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45920"/>
            <a:ext cx="8024884" cy="4386726"/>
          </a:xfr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1800" b="0"/>
            </a:lvl5pPr>
          </a:lstStyle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6835775" y="64805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D4AA26C7-7B8D-47CF-B634-62CFE3A4F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7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35775" y="648058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686DDAE-9F62-40D2-B8FA-C9766CF7F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38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3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457200" y="1645920"/>
            <a:ext cx="8229600" cy="4572000"/>
          </a:xfrm>
          <a:prstGeom prst="rect">
            <a:avLst/>
          </a:prstGeo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1800" b="0"/>
            </a:lvl5pPr>
          </a:lstStyle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5908E-5ED7-440D-896E-6A2484CBE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4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058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686DDAE-9F62-40D2-B8FA-C9766CF7F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72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008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5920"/>
            <a:ext cx="82296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0071A0-FB16-4136-85D9-55363E36CC78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9D3B4932-E2DB-49AE-905D-4D04D3A8E3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32" y="17561"/>
            <a:ext cx="787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pc="300">
                <a:solidFill>
                  <a:srgbClr val="FFFFFF"/>
                </a:solidFill>
                <a:latin typeface="Arial Narrow" panose="020B0606020202030204" pitchFamily="34" charset="0"/>
              </a:rPr>
              <a:t>Session 8 – Concepts and Principles of the SFSTs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F92A62-FB20-4FDC-A397-EE57CD15E1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055E15-6053-43E5-B3F9-6AA4F6D62DCA}"/>
              </a:ext>
            </a:extLst>
          </p:cNvPr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4B4EB694-6405-4C9A-B791-83D90643E4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125" y="6508115"/>
            <a:ext cx="6361113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0">
                <a:solidFill>
                  <a:schemeClr val="bg1"/>
                </a:solidFill>
                <a:latin typeface="Arial Black" panose="020B0A04020102020204" pitchFamily="34" charset="0"/>
              </a:rPr>
              <a:t>DWI DETECTION &amp; SFST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995EA6A4-C87B-4B19-83B2-B1FBD8031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775" y="6488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8-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6431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600" b="0">
          <a:solidFill>
            <a:srgbClr val="000000"/>
          </a:solidFill>
          <a:latin typeface="+mj-lt"/>
        </a:defRPr>
      </a:lvl2pPr>
      <a:lvl3pPr marL="800100" indent="-346075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3pPr>
      <a:lvl4pPr marL="1143000" indent="-339725" algn="l" rtl="0" eaLnBrk="0" fontAlgn="base" hangingPunct="0"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47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49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3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3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3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3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47682" y="1660525"/>
            <a:ext cx="355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kern="0">
                <a:solidFill>
                  <a:schemeClr val="tx2"/>
                </a:solidFill>
              </a:rPr>
              <a:t>Session 8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95945" y="2514600"/>
            <a:ext cx="4659475" cy="24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+mj-lt"/>
                <a:cs typeface="+mn-cs"/>
              </a:rPr>
              <a:t>Concepts and Principles of the Standardized Field Sobriety Tests (SFSTs)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0"/>
          <a:stretch/>
        </p:blipFill>
        <p:spPr>
          <a:xfrm>
            <a:off x="5020138" y="1260893"/>
            <a:ext cx="3858344" cy="368007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42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quarter" idx="1"/>
          </p:nvPr>
        </p:nvSpPr>
        <p:spPr>
          <a:xfrm>
            <a:off x="488731" y="2020394"/>
            <a:ext cx="8213836" cy="4119152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First significant assessment of workability under actual enforcement conditions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First time completely objective clues and recording criteria had been defined for tests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Results of study validated SFSTs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304800" y="407988"/>
            <a:ext cx="8534400" cy="1263158"/>
          </a:xfrm>
        </p:spPr>
        <p:txBody>
          <a:bodyPr/>
          <a:lstStyle/>
          <a:p>
            <a:r>
              <a:rPr lang="en-US" altLang="en-US"/>
              <a:t>Importance of Large Scale </a:t>
            </a:r>
            <a:br>
              <a:rPr lang="en-US" altLang="en-US"/>
            </a:br>
            <a:r>
              <a:rPr lang="en-US" altLang="en-US"/>
              <a:t>Field Validation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304800" y="434136"/>
            <a:ext cx="8534400" cy="734266"/>
          </a:xfrm>
        </p:spPr>
        <p:txBody>
          <a:bodyPr/>
          <a:lstStyle/>
          <a:p>
            <a:r>
              <a:rPr lang="en-US" altLang="en-US"/>
              <a:t>SFST Field Validation Studies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File:Blank US &lt;strong&gt;map&lt;/strong&gt; borders labels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0" y="1078837"/>
            <a:ext cx="8084529" cy="538758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234466" y="2980676"/>
            <a:ext cx="304800" cy="3406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247887" y="4165700"/>
            <a:ext cx="304800" cy="3406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835775" y="5318196"/>
            <a:ext cx="304800" cy="3406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73" y="1646238"/>
            <a:ext cx="6854653" cy="4572000"/>
          </a:xfr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476248"/>
            <a:ext cx="8534400" cy="1195388"/>
          </a:xfrm>
        </p:spPr>
        <p:txBody>
          <a:bodyPr/>
          <a:lstStyle/>
          <a:p>
            <a:r>
              <a:rPr lang="en-US" altLang="en-US"/>
              <a:t>“Correct” and “Incorrect” </a:t>
            </a:r>
            <a:br>
              <a:rPr lang="en-US" altLang="en-US"/>
            </a:br>
            <a:r>
              <a:rPr lang="en-US" altLang="en-US"/>
              <a:t>Arrest Decisions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56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sz="quarter" idx="1"/>
          </p:nvPr>
        </p:nvSpPr>
        <p:spPr>
          <a:xfrm>
            <a:off x="488731" y="2298933"/>
            <a:ext cx="8277582" cy="3725862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First full field validation study using SFST-experienced law enforcement 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86% correct arrest/release decision based on three SFSTs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93% of those arrested had a BAC of 0.05 or higher</a:t>
            </a:r>
          </a:p>
          <a:p>
            <a:pPr marL="282575" indent="-282575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421524"/>
          </a:xfrm>
        </p:spPr>
        <p:txBody>
          <a:bodyPr/>
          <a:lstStyle/>
          <a:p>
            <a:r>
              <a:rPr lang="en-US" altLang="en-US"/>
              <a:t>Colorado Field Validation </a:t>
            </a:r>
            <a:br>
              <a:rPr lang="en-US" altLang="en-US"/>
            </a:br>
            <a:r>
              <a:rPr lang="en-US" altLang="en-US"/>
              <a:t>Study of SFST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sz="quarter" idx="1"/>
          </p:nvPr>
        </p:nvSpPr>
        <p:spPr>
          <a:xfrm>
            <a:off x="472966" y="2299063"/>
            <a:ext cx="8213834" cy="3046050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95% correct arrest decision based on three SFSTs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Validated SFSTs at 0.08 BAC and above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304800" y="533399"/>
            <a:ext cx="8534400" cy="1295401"/>
          </a:xfrm>
        </p:spPr>
        <p:txBody>
          <a:bodyPr/>
          <a:lstStyle/>
          <a:p>
            <a:r>
              <a:rPr lang="en-US" altLang="en-US"/>
              <a:t>Florida Field Validation </a:t>
            </a:r>
            <a:br>
              <a:rPr lang="en-US" altLang="en-US"/>
            </a:br>
            <a:r>
              <a:rPr lang="en-US" altLang="en-US"/>
              <a:t>Study of SFST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quarter" idx="1"/>
          </p:nvPr>
        </p:nvSpPr>
        <p:spPr>
          <a:xfrm>
            <a:off x="488731" y="2329687"/>
            <a:ext cx="8208008" cy="3417978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91% correct-arrest decision for 0.08 BAC and above using three SFSTs 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HGN is still most reliable of three SFSTs and supports arrest decisions at 0.08 BAC</a:t>
            </a:r>
          </a:p>
          <a:p>
            <a:pPr marL="282575" indent="-282575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40536"/>
          </a:xfrm>
        </p:spPr>
        <p:txBody>
          <a:bodyPr/>
          <a:lstStyle/>
          <a:p>
            <a:r>
              <a:rPr lang="en-US" altLang="en-US"/>
              <a:t> San Diego Field Validation </a:t>
            </a:r>
            <a:br>
              <a:rPr lang="en-US" altLang="en-US"/>
            </a:br>
            <a:r>
              <a:rPr lang="en-US" altLang="en-US"/>
              <a:t>Study of SFST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500352"/>
          </a:xfrm>
        </p:spPr>
        <p:txBody>
          <a:bodyPr/>
          <a:lstStyle/>
          <a:p>
            <a:r>
              <a:rPr lang="en-US" altLang="en-US"/>
              <a:t> San Diego Field Validation </a:t>
            </a:r>
            <a:br>
              <a:rPr lang="en-US" altLang="en-US"/>
            </a:br>
            <a:r>
              <a:rPr lang="en-US" altLang="en-US"/>
              <a:t>Study of SFST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76954423"/>
              </p:ext>
            </p:extLst>
          </p:nvPr>
        </p:nvGraphicFramePr>
        <p:xfrm>
          <a:off x="1665890" y="212221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293461"/>
            <a:ext cx="8504238" cy="11035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Involuntary jerking of eyes, </a:t>
            </a:r>
          </a:p>
          <a:p>
            <a:pPr marL="0" indent="0" algn="ctr">
              <a:buNone/>
            </a:pPr>
            <a:r>
              <a:rPr lang="en-US" altLang="en-US"/>
              <a:t>occurring as eyes gaze to the side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45" y="2525048"/>
            <a:ext cx="5818947" cy="3881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99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sz="quarter" idx="1"/>
          </p:nvPr>
        </p:nvSpPr>
        <p:spPr>
          <a:xfrm>
            <a:off x="491066" y="1997075"/>
            <a:ext cx="8287539" cy="2606675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Vestibular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Neural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Pathological Disorders and Diseases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244206" y="533400"/>
            <a:ext cx="8534400" cy="762000"/>
          </a:xfrm>
        </p:spPr>
        <p:txBody>
          <a:bodyPr/>
          <a:lstStyle/>
          <a:p>
            <a:r>
              <a:rPr lang="en-US" altLang="en-US"/>
              <a:t>Categories of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am.mccaskill\AppData\Local\Microsoft\Windows\Temporary Internet Files\Content.IE5\HPP8OBED\balance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99" y="3023232"/>
            <a:ext cx="3757138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81263" y="1813034"/>
            <a:ext cx="8229599" cy="4363176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Rotational 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Post Rotational 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Caloric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Positional Alcohol Nystagmus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Vestibular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45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sz="quarter" idx="1"/>
          </p:nvPr>
        </p:nvSpPr>
        <p:spPr>
          <a:xfrm>
            <a:off x="474132" y="1608083"/>
            <a:ext cx="8246535" cy="4487917"/>
          </a:xfrm>
        </p:spPr>
        <p:txBody>
          <a:bodyPr/>
          <a:lstStyle/>
          <a:p>
            <a:pPr marL="282575" lvl="1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/>
              <a:t>Discuss development and validity of research and standardized elements, clues, and interpretation of </a:t>
            </a:r>
            <a:br>
              <a:rPr lang="en-US" altLang="en-US" sz="2600"/>
            </a:br>
            <a:r>
              <a:rPr lang="en-US" altLang="en-US" sz="2600"/>
              <a:t>the three SFSTs</a:t>
            </a:r>
          </a:p>
          <a:p>
            <a:pPr marL="282575" lvl="1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/>
              <a:t>Discuss different types of nystagmus and their effects on HGN test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Learning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10466244-A7EA-4603-A8D4-AF7017AEA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0154" y="3526970"/>
            <a:ext cx="2927083" cy="29270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m.mccaskill\AppData\Local\Microsoft\Windows\Temporary Internet Files\Content.IE5\HPP8OBED\Neurona-300x187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8625"/>
            <a:ext cx="9133301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1374716" y="2046475"/>
            <a:ext cx="6383866" cy="2942042"/>
          </a:xfrm>
        </p:spPr>
        <p:txBody>
          <a:bodyPr/>
          <a:lstStyle/>
          <a:p>
            <a:pPr marL="282575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Optokinetic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/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Physiological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/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Gaze</a:t>
            </a:r>
          </a:p>
          <a:p>
            <a:pPr marL="625475" lvl="1" indent="0">
              <a:lnSpc>
                <a:spcPct val="80000"/>
              </a:lnSpc>
              <a:buNone/>
              <a:defRPr/>
            </a:pPr>
            <a:endParaRPr lang="en-US" sz="2400"/>
          </a:p>
          <a:p>
            <a:pPr marL="0" indent="0">
              <a:defRPr/>
            </a:pPr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Neural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9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sz="quarter" idx="1"/>
          </p:nvPr>
        </p:nvSpPr>
        <p:spPr>
          <a:xfrm>
            <a:off x="986515" y="2011953"/>
            <a:ext cx="7186613" cy="1984314"/>
          </a:xfrm>
        </p:spPr>
        <p:txBody>
          <a:bodyPr/>
          <a:lstStyle/>
          <a:p>
            <a:pPr marL="282575" lvl="2" indent="-282575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en-US" sz="2600"/>
              <a:t>Horizontal</a:t>
            </a:r>
          </a:p>
          <a:p>
            <a:pPr marL="282575" lvl="2" indent="-282575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en-US" sz="2600"/>
              <a:t>Vertical</a:t>
            </a:r>
          </a:p>
          <a:p>
            <a:pPr marL="282575" lvl="2" indent="-282575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en-US" sz="2600"/>
              <a:t>Resting</a:t>
            </a: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074" name="Picture 2" descr="C:\Users\Pam.Mccaskill\AppData\Local\Microsoft\Windows\Temporary Internet Files\Content.IE5\8C2SNN6R\Number-3-3876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22" y="2336600"/>
            <a:ext cx="2114216" cy="29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sz="quarter" idx="1"/>
          </p:nvPr>
        </p:nvSpPr>
        <p:spPr>
          <a:xfrm>
            <a:off x="440266" y="1863638"/>
            <a:ext cx="8398934" cy="4257675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Involuntary jerking of eyes, occurring as eyes gaze </a:t>
            </a:r>
            <a:br>
              <a:rPr lang="en-US" altLang="en-US"/>
            </a:br>
            <a:r>
              <a:rPr lang="en-US" altLang="en-US"/>
              <a:t>to side</a:t>
            </a:r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446" y="3992530"/>
            <a:ext cx="4097849" cy="1951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quarter" idx="1"/>
          </p:nvPr>
        </p:nvSpPr>
        <p:spPr>
          <a:xfrm>
            <a:off x="329837" y="1746928"/>
            <a:ext cx="8584175" cy="680212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/>
              <a:t>Involuntary jerking of eyes (up and down)</a:t>
            </a:r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354724" y="533400"/>
            <a:ext cx="8534400" cy="762000"/>
          </a:xfrm>
        </p:spPr>
        <p:txBody>
          <a:bodyPr/>
          <a:lstStyle/>
          <a:p>
            <a:r>
              <a:rPr lang="en-US" altLang="en-US"/>
              <a:t>Vertical 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09" y="2586436"/>
            <a:ext cx="4701430" cy="35260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sz="quarter" idx="1"/>
          </p:nvPr>
        </p:nvSpPr>
        <p:spPr>
          <a:xfrm>
            <a:off x="329837" y="1876425"/>
            <a:ext cx="8504238" cy="572472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/>
              <a:t>Jerking of eyes as they look straight ahead</a:t>
            </a: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314756" y="533400"/>
            <a:ext cx="8534400" cy="762000"/>
          </a:xfrm>
        </p:spPr>
        <p:txBody>
          <a:bodyPr/>
          <a:lstStyle/>
          <a:p>
            <a:r>
              <a:rPr lang="en-US" altLang="en-US"/>
              <a:t>Resting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 descr="green &lt;strong&gt;eyes&lt;/strong&gt; by pixielixa on Deviant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9" y="2872452"/>
            <a:ext cx="6112933" cy="32079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sz="quarter" idx="1"/>
          </p:nvPr>
        </p:nvSpPr>
        <p:spPr>
          <a:xfrm>
            <a:off x="474133" y="2090331"/>
            <a:ext cx="8246534" cy="2859088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Brain tumors and other brain damage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Some inner ear diseases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Rare in the driving population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Pathological Disorder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65221" y="1478530"/>
            <a:ext cx="8213559" cy="19911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kern="1200"/>
              <a:t>Even though the possibility of alcohol and/or drug impairment exists, be aware of medical conditions having symptoms in common with alcohol influence.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Medical Impairment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53" y="3652824"/>
            <a:ext cx="3038094" cy="2630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90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sz="quarter" idx="1"/>
          </p:nvPr>
        </p:nvSpPr>
        <p:spPr>
          <a:xfrm>
            <a:off x="474133" y="2604257"/>
            <a:ext cx="4365882" cy="366369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b="1"/>
              <a:t>Check eyes for:</a:t>
            </a:r>
          </a:p>
          <a:p>
            <a:pPr marL="519113" indent="-2921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/>
              <a:t>Equal Pupil Size</a:t>
            </a:r>
          </a:p>
          <a:p>
            <a:pPr marL="519113" indent="-2921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/>
              <a:t>Resting Nystagmus</a:t>
            </a:r>
          </a:p>
          <a:p>
            <a:pPr marL="519113" indent="-2921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/>
              <a:t>Equal Tracking </a:t>
            </a: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304800" y="496824"/>
            <a:ext cx="8534400" cy="1721068"/>
          </a:xfrm>
        </p:spPr>
        <p:txBody>
          <a:bodyPr/>
          <a:lstStyle/>
          <a:p>
            <a:r>
              <a:rPr lang="en-US" altLang="en-US"/>
              <a:t>Horizontal Gaze Nystagmus Medical Impairment </a:t>
            </a:r>
            <a:br>
              <a:rPr lang="en-US" altLang="en-US"/>
            </a:br>
            <a:r>
              <a:rPr lang="en-US" altLang="en-US"/>
              <a:t>Assessment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4434" y="2604257"/>
            <a:ext cx="4688001" cy="19357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74132" y="2359152"/>
            <a:ext cx="8365067" cy="3101122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Lack of Smooth Pursuit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Distinct and Sustained Nystagmus at </a:t>
            </a:r>
            <a:br>
              <a:rPr lang="en-US"/>
            </a:br>
            <a:r>
              <a:rPr lang="en-US"/>
              <a:t>Maximum Deviation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Onset of Nystagmus Prior to 45 Degrees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77938"/>
          </a:xfrm>
        </p:spPr>
        <p:txBody>
          <a:bodyPr/>
          <a:lstStyle/>
          <a:p>
            <a:r>
              <a:rPr lang="en-US" altLang="en-US"/>
              <a:t>Horizontal Gaze Nystagmus Testing: Three Clues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9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74133" y="1574800"/>
            <a:ext cx="8229600" cy="4519481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/>
              <a:t>Check for eyeglasses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/>
              <a:t>Verbal instructions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/>
              <a:t>Position stimulus (12-15 inches and slightly above eye level)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/>
              <a:t>Check for Equal Pupil Size and Resting Nystagmus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/>
              <a:t>Check for Equal Tracking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Administrative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6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30209"/>
            <a:ext cx="8263467" cy="4459631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Discuss and properly administer the three SFSTs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Discuss and properly recognize clues of the three SFSTs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Describe and properly record results of the three SFSTs on standard note-taking guide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Identify limitations of the three SFSTs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304800" y="538537"/>
            <a:ext cx="8534400" cy="762000"/>
          </a:xfrm>
        </p:spPr>
        <p:txBody>
          <a:bodyPr/>
          <a:lstStyle/>
          <a:p>
            <a:r>
              <a:rPr lang="en-US" altLang="en-US"/>
              <a:t>  Learning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01DF86ED-AD59-4C53-84B2-65892CD85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0154" y="3526970"/>
            <a:ext cx="2927083" cy="29270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1066" y="1639614"/>
            <a:ext cx="8195733" cy="445466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/>
              <a:t>Lack of Smooth Pursuit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/>
              <a:t>Distinct and Sustained Nystagmus at </a:t>
            </a:r>
            <a:br>
              <a:rPr lang="en-US" altLang="en-US"/>
            </a:br>
            <a:r>
              <a:rPr lang="en-US" altLang="en-US"/>
              <a:t>Maximum Deviation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/>
              <a:t>Onset of Nystagmus Prior to 45 Degrees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/>
              <a:t>Total the clues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/>
              <a:t>Check for Vertical Nystagmus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Administrative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6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18512" y="2320842"/>
            <a:ext cx="8220688" cy="195072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/>
              <a:t>Check for eyeglasses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/>
              <a:t>Verbal instructions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/>
              <a:t>Position stimulus</a:t>
            </a:r>
            <a:endParaRPr lang="en-US" altLang="en-US" sz="2800" b="0"/>
          </a:p>
          <a:p>
            <a:pPr marL="514350" indent="-514350">
              <a:spcBef>
                <a:spcPts val="1200"/>
              </a:spcBef>
              <a:spcAft>
                <a:spcPts val="0"/>
              </a:spcAft>
            </a:pPr>
            <a:endParaRPr lang="en-US" alt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405128"/>
          </a:xfrm>
        </p:spPr>
        <p:txBody>
          <a:bodyPr/>
          <a:lstStyle/>
          <a:p>
            <a:r>
              <a:rPr lang="en-US" altLang="en-US"/>
              <a:t>Horizontal Gaze Nystagmus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6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"/>
          <p:cNvSpPr>
            <a:spLocks noGrp="1"/>
          </p:cNvSpPr>
          <p:nvPr>
            <p:ph sz="quarter" idx="1"/>
          </p:nvPr>
        </p:nvSpPr>
        <p:spPr>
          <a:xfrm>
            <a:off x="385330" y="2490662"/>
            <a:ext cx="8456029" cy="16894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4"/>
            </a:pPr>
            <a:r>
              <a:rPr lang="en-US" altLang="en-US"/>
              <a:t>Equal Pupil Size and Resting Nystagmus 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4"/>
            </a:pPr>
            <a:r>
              <a:rPr lang="en-US" altLang="en-US"/>
              <a:t>Equal Tracking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4"/>
            </a:pPr>
            <a:endParaRPr lang="en-US" altLang="en-US"/>
          </a:p>
          <a:p>
            <a:pPr marL="514350" indent="-514350">
              <a:spcBef>
                <a:spcPts val="1200"/>
              </a:spcBef>
              <a:buFont typeface="+mj-lt"/>
              <a:buAutoNum type="arabicPeriod" startAt="4"/>
            </a:pPr>
            <a:endParaRPr lang="en-US" altLang="en-US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77112"/>
          </a:xfrm>
        </p:spPr>
        <p:txBody>
          <a:bodyPr/>
          <a:lstStyle/>
          <a:p>
            <a:r>
              <a:rPr lang="en-US" altLang="en-US"/>
              <a:t>Horizontal Gaze Nystagmus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7304" y="2116180"/>
            <a:ext cx="8213559" cy="3744686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altLang="en-US"/>
              <a:t>Check for Lack of Smooth Pursuit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altLang="en-US"/>
              <a:t>Check for Distinct and Sustained Nystagmus at Maximum Deviation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altLang="en-US"/>
              <a:t>Check for Onset of Nystagmus Prior to 45 Degrees</a:t>
            </a:r>
          </a:p>
          <a:p>
            <a:pPr marL="514350" indent="-514350" eaLnBrk="1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altLang="en-US"/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alt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22248"/>
          </a:xfrm>
        </p:spPr>
        <p:txBody>
          <a:bodyPr/>
          <a:lstStyle/>
          <a:p>
            <a:r>
              <a:rPr lang="en-US" altLang="en-US"/>
              <a:t>Horizontal Gaze Nystagmus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7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7304" y="2307780"/>
            <a:ext cx="8197517" cy="2002971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9"/>
            </a:pPr>
            <a:r>
              <a:rPr lang="en-US" altLang="en-US"/>
              <a:t>Total the clues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9"/>
            </a:pPr>
            <a:r>
              <a:rPr lang="en-US" altLang="en-US"/>
              <a:t>Check for Vertical Gaze Nystagmus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331976"/>
          </a:xfrm>
        </p:spPr>
        <p:txBody>
          <a:bodyPr/>
          <a:lstStyle/>
          <a:p>
            <a:r>
              <a:rPr lang="en-US" altLang="en-US"/>
              <a:t>Horizontal Gaze Nystagmus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5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63467" cy="4572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b="1"/>
              <a:t>Look for three clues of nystagmus in each eye: 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Lack of Smooth Pursuit 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Distinct and Sustained Nystagmus at Maximum Deviation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Onset of Nystagmus Prior to 45 Degrees</a:t>
            </a:r>
          </a:p>
          <a:p>
            <a:pPr marL="0" indent="0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Interpretation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3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40266" y="2403564"/>
            <a:ext cx="8263467" cy="3561806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Lack of Smooth Pursuit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Distinct and Sustained Nystagmus at Maximum Deviation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Onset of Nystagmus Prior to 45 Degrees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478280"/>
          </a:xfrm>
        </p:spPr>
        <p:txBody>
          <a:bodyPr/>
          <a:lstStyle/>
          <a:p>
            <a:r>
              <a:rPr lang="en-US" altLang="en-US"/>
              <a:t>Three Clues of Horizontal Gaze Nystagmus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9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/>
              <a:t>Lack of Smooth Pursuit</a:t>
            </a:r>
          </a:p>
          <a:p>
            <a:pPr marL="0" indent="0"/>
            <a:endParaRPr lang="en-US" alt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Clue Number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12" y="2519553"/>
            <a:ext cx="5354213" cy="3576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785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sz="quarter" idx="1"/>
          </p:nvPr>
        </p:nvSpPr>
        <p:spPr>
          <a:xfrm>
            <a:off x="342900" y="1449352"/>
            <a:ext cx="8504238" cy="85530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>
                <a:solidFill>
                  <a:schemeClr val="bg1"/>
                </a:solidFill>
              </a:rPr>
              <a:t>Lack of Smooth Pursuit</a:t>
            </a:r>
          </a:p>
        </p:txBody>
      </p:sp>
      <p:sp>
        <p:nvSpPr>
          <p:cNvPr id="51203" name="Title 2"/>
          <p:cNvSpPr>
            <a:spLocks noGrp="1"/>
          </p:cNvSpPr>
          <p:nvPr>
            <p:ph type="title"/>
          </p:nvPr>
        </p:nvSpPr>
        <p:spPr>
          <a:xfrm>
            <a:off x="327819" y="533400"/>
            <a:ext cx="8534400" cy="762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Clue Number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SFST_Session8_Slide38">
            <a:hlinkClick r:id="" action="ppaction://media"/>
            <a:extLst>
              <a:ext uri="{FF2B5EF4-FFF2-40B4-BE49-F238E27FC236}">
                <a16:creationId xmlns:a16="http://schemas.microsoft.com/office/drawing/2014/main" id="{3CAB5032-7355-4346-A22A-560DAAC8068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1819" y="2132303"/>
            <a:ext cx="5486400" cy="4022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1"/>
          <p:cNvSpPr>
            <a:spLocks noGrp="1"/>
          </p:cNvSpPr>
          <p:nvPr>
            <p:ph sz="quarter" idx="1"/>
          </p:nvPr>
        </p:nvSpPr>
        <p:spPr>
          <a:xfrm>
            <a:off x="440267" y="1997075"/>
            <a:ext cx="8246533" cy="3000375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/>
              <a:t>Move object steadily at a speed </a:t>
            </a:r>
            <a:br>
              <a:rPr lang="en-US"/>
            </a:br>
            <a:r>
              <a:rPr lang="en-US"/>
              <a:t>that takes approximately 2 seconds </a:t>
            </a:r>
            <a:br>
              <a:rPr lang="en-US"/>
            </a:br>
            <a:r>
              <a:rPr lang="en-US"/>
              <a:t>to bring the eye from center to side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US"/>
          </a:p>
        </p:txBody>
      </p:sp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Mechanics of Clue Number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sz="quarter" idx="1"/>
          </p:nvPr>
        </p:nvSpPr>
        <p:spPr>
          <a:xfrm>
            <a:off x="423332" y="2204680"/>
            <a:ext cx="8280401" cy="3805237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NHTSA research began in 1975 in California </a:t>
            </a:r>
          </a:p>
          <a:p>
            <a:pPr marL="282575" indent="-282575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Three final reports published</a:t>
            </a:r>
          </a:p>
          <a:p>
            <a:pPr marL="804863" lvl="1" indent="-347663" eaLnBrk="1" hangingPunct="1">
              <a:spcBef>
                <a:spcPts val="1200"/>
              </a:spcBef>
            </a:pPr>
            <a:r>
              <a:rPr lang="en-US" altLang="en-US"/>
              <a:t>California:  1977 (lab study only)</a:t>
            </a:r>
          </a:p>
          <a:p>
            <a:pPr marL="804863" lvl="1" indent="-347663" eaLnBrk="1" hangingPunct="1">
              <a:spcBef>
                <a:spcPts val="1200"/>
              </a:spcBef>
            </a:pPr>
            <a:r>
              <a:rPr lang="en-US" altLang="en-US"/>
              <a:t>California:  1981 (lab/field study)</a:t>
            </a:r>
          </a:p>
          <a:p>
            <a:pPr marL="804863" lvl="1" indent="-347663" eaLnBrk="1" hangingPunct="1">
              <a:spcBef>
                <a:spcPts val="1200"/>
              </a:spcBef>
            </a:pPr>
            <a:r>
              <a:rPr lang="en-US" altLang="en-US"/>
              <a:t>Maryland, Washington, DC, Virginia, </a:t>
            </a:r>
            <a:br>
              <a:rPr lang="en-US" altLang="en-US"/>
            </a:br>
            <a:r>
              <a:rPr lang="en-US" altLang="en-US"/>
              <a:t>North Carolina:  1983 (field study only)</a:t>
            </a:r>
          </a:p>
          <a:p>
            <a:pPr marL="0" indent="0">
              <a:spcBef>
                <a:spcPts val="1200"/>
              </a:spcBef>
            </a:pPr>
            <a:endParaRPr lang="en-US" altLang="en-US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374228"/>
          </a:xfrm>
        </p:spPr>
        <p:txBody>
          <a:bodyPr/>
          <a:lstStyle/>
          <a:p>
            <a:r>
              <a:rPr lang="en-US" altLang="en-US"/>
              <a:t>Overview:</a:t>
            </a:r>
            <a:br>
              <a:rPr lang="en-US" altLang="en-US"/>
            </a:br>
            <a:r>
              <a:rPr lang="en-US" altLang="en-US"/>
              <a:t>Development and Validation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6256" y="679450"/>
            <a:ext cx="8051800" cy="582613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Clue Number 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8956" y="1367219"/>
            <a:ext cx="8026400" cy="108984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>
                <a:solidFill>
                  <a:schemeClr val="bg1"/>
                </a:solidFill>
              </a:rPr>
              <a:t>Distinct and Sustained Nystagmus</a:t>
            </a:r>
          </a:p>
          <a:p>
            <a:pPr marL="0" indent="0" algn="ctr">
              <a:buNone/>
            </a:pPr>
            <a:r>
              <a:rPr lang="en-US" altLang="en-US">
                <a:solidFill>
                  <a:schemeClr val="bg1"/>
                </a:solidFill>
              </a:rPr>
              <a:t>at Maximum Deviation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" name="SFST_Session8_Slide40">
            <a:hlinkClick r:id="" action="ppaction://media"/>
            <a:extLst>
              <a:ext uri="{FF2B5EF4-FFF2-40B4-BE49-F238E27FC236}">
                <a16:creationId xmlns:a16="http://schemas.microsoft.com/office/drawing/2014/main" id="{6806E6D5-864D-461F-8A78-F83BB99E79A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361577"/>
            <a:ext cx="5486400" cy="4022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6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6256" y="679450"/>
            <a:ext cx="8051800" cy="582613"/>
          </a:xfrm>
        </p:spPr>
        <p:txBody>
          <a:bodyPr/>
          <a:lstStyle/>
          <a:p>
            <a:r>
              <a:rPr lang="en-US" altLang="en-US"/>
              <a:t>Clue Number 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8956" y="1367219"/>
            <a:ext cx="8026400" cy="113205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Distinct and Sustained Nystagmus</a:t>
            </a:r>
          </a:p>
          <a:p>
            <a:pPr marL="0" indent="0" algn="ctr">
              <a:buNone/>
            </a:pPr>
            <a:r>
              <a:rPr lang="en-US" altLang="en-US"/>
              <a:t>at Maximum Deviation</a:t>
            </a:r>
          </a:p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4311" y="2604429"/>
            <a:ext cx="3715691" cy="37004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592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Clue Number 3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8800" y="1422400"/>
            <a:ext cx="8026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>
                <a:solidFill>
                  <a:schemeClr val="bg1"/>
                </a:solidFill>
              </a:rPr>
              <a:t>Onset of Nystagmus Prior to 45 Degrees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SFST_Session8_Slide42">
            <a:hlinkClick r:id="" action="ppaction://media"/>
            <a:extLst>
              <a:ext uri="{FF2B5EF4-FFF2-40B4-BE49-F238E27FC236}">
                <a16:creationId xmlns:a16="http://schemas.microsoft.com/office/drawing/2014/main" id="{F405847B-7B1F-48FF-9180-3744BAF6F86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156173"/>
            <a:ext cx="5486400" cy="4022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7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Clue Number 3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8800" y="1529689"/>
            <a:ext cx="8026400" cy="66939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Onset of Nystagmus Prior to 45 Degrees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2938" y="2466711"/>
            <a:ext cx="5232400" cy="348826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903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28651"/>
            <a:ext cx="8051800" cy="1047749"/>
          </a:xfrm>
        </p:spPr>
        <p:txBody>
          <a:bodyPr/>
          <a:lstStyle/>
          <a:p>
            <a:r>
              <a:rPr lang="en-US" altLang="en-US"/>
              <a:t>Mechanics of Clue Number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4802" y="1913660"/>
            <a:ext cx="4180422" cy="416329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973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1"/>
          <p:cNvGrpSpPr>
            <a:grpSpLocks/>
          </p:cNvGrpSpPr>
          <p:nvPr/>
        </p:nvGrpSpPr>
        <p:grpSpPr bwMode="auto">
          <a:xfrm>
            <a:off x="2111375" y="1409700"/>
            <a:ext cx="4813300" cy="4814888"/>
            <a:chOff x="1939925" y="609600"/>
            <a:chExt cx="4813300" cy="4814888"/>
          </a:xfrm>
        </p:grpSpPr>
        <p:grpSp>
          <p:nvGrpSpPr>
            <p:cNvPr id="66565" name="Group 10"/>
            <p:cNvGrpSpPr>
              <a:grpSpLocks/>
            </p:cNvGrpSpPr>
            <p:nvPr/>
          </p:nvGrpSpPr>
          <p:grpSpPr bwMode="auto">
            <a:xfrm>
              <a:off x="1939925" y="609600"/>
              <a:ext cx="4813300" cy="4814888"/>
              <a:chOff x="1939925" y="609600"/>
              <a:chExt cx="4813300" cy="4814888"/>
            </a:xfrm>
          </p:grpSpPr>
          <p:sp>
            <p:nvSpPr>
              <p:cNvPr id="27650" name="Rectangle 4"/>
              <p:cNvSpPr>
                <a:spLocks noChangeArrowheads="1"/>
              </p:cNvSpPr>
              <p:nvPr/>
            </p:nvSpPr>
            <p:spPr bwMode="auto">
              <a:xfrm>
                <a:off x="1939925" y="609600"/>
                <a:ext cx="4813300" cy="481488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00"/>
                  </a:solidFill>
                  <a:cs typeface="+mn-cs"/>
                </a:endParaRPr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364189" y="1791363"/>
                <a:ext cx="777875" cy="615949"/>
                <a:chOff x="2034" y="1529"/>
                <a:chExt cx="490" cy="388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7656" name="Rectangle 6"/>
                <p:cNvSpPr>
                  <a:spLocks noChangeArrowheads="1"/>
                </p:cNvSpPr>
                <p:nvPr/>
              </p:nvSpPr>
              <p:spPr bwMode="auto">
                <a:xfrm>
                  <a:off x="2034" y="1589"/>
                  <a:ext cx="380" cy="32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defTabSz="877888" eaLnBrk="0" hangingPunct="0">
                    <a:defRPr/>
                  </a:pPr>
                  <a:r>
                    <a:rPr lang="en-US" sz="2800" b="1">
                      <a:solidFill>
                        <a:srgbClr val="E0F3F4"/>
                      </a:solidFill>
                      <a:cs typeface="+mn-cs"/>
                    </a:rPr>
                    <a:t>45</a:t>
                  </a:r>
                </a:p>
              </p:txBody>
            </p:sp>
            <p:sp>
              <p:nvSpPr>
                <p:cNvPr id="27657" name="Rectangle 7"/>
                <p:cNvSpPr>
                  <a:spLocks noChangeArrowheads="1"/>
                </p:cNvSpPr>
                <p:nvPr/>
              </p:nvSpPr>
              <p:spPr bwMode="auto">
                <a:xfrm>
                  <a:off x="2360" y="1529"/>
                  <a:ext cx="16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defTabSz="877888" eaLnBrk="0" hangingPunct="0">
                    <a:defRPr/>
                  </a:pPr>
                  <a:r>
                    <a:rPr lang="en-US" b="1">
                      <a:solidFill>
                        <a:srgbClr val="E0F3F4"/>
                      </a:solidFill>
                      <a:latin typeface="Times New Roman" pitchFamily="18" charset="0"/>
                      <a:cs typeface="+mn-cs"/>
                    </a:rPr>
                    <a:t>o</a:t>
                  </a:r>
                </a:p>
              </p:txBody>
            </p:sp>
          </p:grpSp>
          <p:sp>
            <p:nvSpPr>
              <p:cNvPr id="66570" name="Line 9"/>
              <p:cNvSpPr>
                <a:spLocks noChangeShapeType="1"/>
              </p:cNvSpPr>
              <p:nvPr/>
            </p:nvSpPr>
            <p:spPr bwMode="auto">
              <a:xfrm>
                <a:off x="2097088" y="785813"/>
                <a:ext cx="4532312" cy="451326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54" name="Freeform 10"/>
            <p:cNvSpPr>
              <a:spLocks/>
            </p:cNvSpPr>
            <p:nvPr/>
          </p:nvSpPr>
          <p:spPr bwMode="auto">
            <a:xfrm>
              <a:off x="2744788" y="2190750"/>
              <a:ext cx="511175" cy="347663"/>
            </a:xfrm>
            <a:custGeom>
              <a:avLst/>
              <a:gdLst>
                <a:gd name="T0" fmla="*/ 0 w 322"/>
                <a:gd name="T1" fmla="*/ 380544928 h 219"/>
                <a:gd name="T2" fmla="*/ 45362808 w 322"/>
                <a:gd name="T3" fmla="*/ 400706201 h 219"/>
                <a:gd name="T4" fmla="*/ 93246564 w 322"/>
                <a:gd name="T5" fmla="*/ 415827156 h 219"/>
                <a:gd name="T6" fmla="*/ 141128746 w 322"/>
                <a:gd name="T7" fmla="*/ 428427258 h 219"/>
                <a:gd name="T8" fmla="*/ 186491541 w 322"/>
                <a:gd name="T9" fmla="*/ 433467576 h 219"/>
                <a:gd name="T10" fmla="*/ 231854386 w 322"/>
                <a:gd name="T11" fmla="*/ 433467576 h 219"/>
                <a:gd name="T12" fmla="*/ 272176871 w 322"/>
                <a:gd name="T13" fmla="*/ 430948211 h 219"/>
                <a:gd name="T14" fmla="*/ 309978407 w 322"/>
                <a:gd name="T15" fmla="*/ 423386939 h 219"/>
                <a:gd name="T16" fmla="*/ 347781530 w 322"/>
                <a:gd name="T17" fmla="*/ 408265885 h 219"/>
                <a:gd name="T18" fmla="*/ 378023393 w 322"/>
                <a:gd name="T19" fmla="*/ 395665883 h 219"/>
                <a:gd name="T20" fmla="*/ 405744308 w 322"/>
                <a:gd name="T21" fmla="*/ 375504610 h 219"/>
                <a:gd name="T22" fmla="*/ 430945960 w 322"/>
                <a:gd name="T23" fmla="*/ 352822383 h 219"/>
                <a:gd name="T24" fmla="*/ 451107202 w 322"/>
                <a:gd name="T25" fmla="*/ 327620792 h 219"/>
                <a:gd name="T26" fmla="*/ 461187824 w 322"/>
                <a:gd name="T27" fmla="*/ 312499837 h 219"/>
                <a:gd name="T28" fmla="*/ 466228134 w 322"/>
                <a:gd name="T29" fmla="*/ 299899834 h 219"/>
                <a:gd name="T30" fmla="*/ 471268445 w 322"/>
                <a:gd name="T31" fmla="*/ 284778879 h 219"/>
                <a:gd name="T32" fmla="*/ 473789394 w 322"/>
                <a:gd name="T33" fmla="*/ 269657924 h 219"/>
                <a:gd name="T34" fmla="*/ 476308755 w 322"/>
                <a:gd name="T35" fmla="*/ 252016016 h 219"/>
                <a:gd name="T36" fmla="*/ 476308755 w 322"/>
                <a:gd name="T37" fmla="*/ 234375696 h 219"/>
                <a:gd name="T38" fmla="*/ 476308755 w 322"/>
                <a:gd name="T39" fmla="*/ 219254741 h 219"/>
                <a:gd name="T40" fmla="*/ 473789394 w 322"/>
                <a:gd name="T41" fmla="*/ 201612783 h 219"/>
                <a:gd name="T42" fmla="*/ 370463721 w 322"/>
                <a:gd name="T43" fmla="*/ 201612783 h 219"/>
                <a:gd name="T44" fmla="*/ 592235899 w 322"/>
                <a:gd name="T45" fmla="*/ 0 h 219"/>
                <a:gd name="T46" fmla="*/ 811490203 w 322"/>
                <a:gd name="T47" fmla="*/ 201612783 h 219"/>
                <a:gd name="T48" fmla="*/ 698084009 w 322"/>
                <a:gd name="T49" fmla="*/ 201612783 h 219"/>
                <a:gd name="T50" fmla="*/ 698084009 w 322"/>
                <a:gd name="T51" fmla="*/ 234375696 h 219"/>
                <a:gd name="T52" fmla="*/ 695563060 w 322"/>
                <a:gd name="T53" fmla="*/ 264617606 h 219"/>
                <a:gd name="T54" fmla="*/ 693043698 w 322"/>
                <a:gd name="T55" fmla="*/ 294859516 h 219"/>
                <a:gd name="T56" fmla="*/ 688003388 w 322"/>
                <a:gd name="T57" fmla="*/ 325101426 h 219"/>
                <a:gd name="T58" fmla="*/ 680442128 w 322"/>
                <a:gd name="T59" fmla="*/ 350303018 h 219"/>
                <a:gd name="T60" fmla="*/ 667842145 w 322"/>
                <a:gd name="T61" fmla="*/ 375504610 h 219"/>
                <a:gd name="T62" fmla="*/ 657761524 w 322"/>
                <a:gd name="T63" fmla="*/ 400706201 h 219"/>
                <a:gd name="T64" fmla="*/ 642639005 w 322"/>
                <a:gd name="T65" fmla="*/ 423386939 h 219"/>
                <a:gd name="T66" fmla="*/ 624998712 w 322"/>
                <a:gd name="T67" fmla="*/ 441028847 h 219"/>
                <a:gd name="T68" fmla="*/ 609877780 w 322"/>
                <a:gd name="T69" fmla="*/ 461190121 h 219"/>
                <a:gd name="T70" fmla="*/ 592235899 w 322"/>
                <a:gd name="T71" fmla="*/ 478830441 h 219"/>
                <a:gd name="T72" fmla="*/ 569555295 w 322"/>
                <a:gd name="T73" fmla="*/ 496472349 h 219"/>
                <a:gd name="T74" fmla="*/ 549394053 w 322"/>
                <a:gd name="T75" fmla="*/ 509072351 h 219"/>
                <a:gd name="T76" fmla="*/ 526711861 w 322"/>
                <a:gd name="T77" fmla="*/ 519152988 h 219"/>
                <a:gd name="T78" fmla="*/ 501510308 w 322"/>
                <a:gd name="T79" fmla="*/ 531754577 h 219"/>
                <a:gd name="T80" fmla="*/ 476308755 w 322"/>
                <a:gd name="T81" fmla="*/ 536794896 h 219"/>
                <a:gd name="T82" fmla="*/ 451107202 w 322"/>
                <a:gd name="T83" fmla="*/ 544354580 h 219"/>
                <a:gd name="T84" fmla="*/ 425905649 w 322"/>
                <a:gd name="T85" fmla="*/ 549394898 h 219"/>
                <a:gd name="T86" fmla="*/ 398184636 w 322"/>
                <a:gd name="T87" fmla="*/ 551915851 h 219"/>
                <a:gd name="T88" fmla="*/ 370463721 w 322"/>
                <a:gd name="T89" fmla="*/ 551915851 h 219"/>
                <a:gd name="T90" fmla="*/ 340221858 w 322"/>
                <a:gd name="T91" fmla="*/ 549394898 h 219"/>
                <a:gd name="T92" fmla="*/ 309978407 w 322"/>
                <a:gd name="T93" fmla="*/ 544354580 h 219"/>
                <a:gd name="T94" fmla="*/ 279736543 w 322"/>
                <a:gd name="T95" fmla="*/ 539314261 h 219"/>
                <a:gd name="T96" fmla="*/ 249494680 w 322"/>
                <a:gd name="T97" fmla="*/ 531754577 h 219"/>
                <a:gd name="T98" fmla="*/ 219252816 w 322"/>
                <a:gd name="T99" fmla="*/ 519152988 h 219"/>
                <a:gd name="T100" fmla="*/ 186491541 w 322"/>
                <a:gd name="T101" fmla="*/ 506552986 h 219"/>
                <a:gd name="T102" fmla="*/ 156249678 w 322"/>
                <a:gd name="T103" fmla="*/ 491432031 h 219"/>
                <a:gd name="T104" fmla="*/ 126007814 w 322"/>
                <a:gd name="T105" fmla="*/ 476311076 h 219"/>
                <a:gd name="T106" fmla="*/ 90725615 w 322"/>
                <a:gd name="T107" fmla="*/ 453628849 h 219"/>
                <a:gd name="T108" fmla="*/ 60483752 w 322"/>
                <a:gd name="T109" fmla="*/ 430948211 h 219"/>
                <a:gd name="T110" fmla="*/ 30241876 w 322"/>
                <a:gd name="T111" fmla="*/ 405746520 h 219"/>
                <a:gd name="T112" fmla="*/ 0 w 322"/>
                <a:gd name="T113" fmla="*/ 380544928 h 2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2"/>
                <a:gd name="T172" fmla="*/ 0 h 219"/>
                <a:gd name="T173" fmla="*/ 322 w 322"/>
                <a:gd name="T174" fmla="*/ 219 h 2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2" h="219">
                  <a:moveTo>
                    <a:pt x="0" y="151"/>
                  </a:moveTo>
                  <a:lnTo>
                    <a:pt x="18" y="159"/>
                  </a:lnTo>
                  <a:lnTo>
                    <a:pt x="37" y="165"/>
                  </a:lnTo>
                  <a:lnTo>
                    <a:pt x="56" y="170"/>
                  </a:lnTo>
                  <a:lnTo>
                    <a:pt x="74" y="172"/>
                  </a:lnTo>
                  <a:lnTo>
                    <a:pt x="92" y="172"/>
                  </a:lnTo>
                  <a:lnTo>
                    <a:pt x="108" y="171"/>
                  </a:lnTo>
                  <a:lnTo>
                    <a:pt x="123" y="168"/>
                  </a:lnTo>
                  <a:lnTo>
                    <a:pt x="138" y="162"/>
                  </a:lnTo>
                  <a:lnTo>
                    <a:pt x="150" y="157"/>
                  </a:lnTo>
                  <a:lnTo>
                    <a:pt x="161" y="149"/>
                  </a:lnTo>
                  <a:lnTo>
                    <a:pt x="171" y="140"/>
                  </a:lnTo>
                  <a:lnTo>
                    <a:pt x="179" y="130"/>
                  </a:lnTo>
                  <a:lnTo>
                    <a:pt x="183" y="124"/>
                  </a:lnTo>
                  <a:lnTo>
                    <a:pt x="185" y="119"/>
                  </a:lnTo>
                  <a:lnTo>
                    <a:pt x="187" y="113"/>
                  </a:lnTo>
                  <a:lnTo>
                    <a:pt x="188" y="107"/>
                  </a:lnTo>
                  <a:lnTo>
                    <a:pt x="189" y="100"/>
                  </a:lnTo>
                  <a:lnTo>
                    <a:pt x="189" y="93"/>
                  </a:lnTo>
                  <a:lnTo>
                    <a:pt x="189" y="87"/>
                  </a:lnTo>
                  <a:lnTo>
                    <a:pt x="188" y="80"/>
                  </a:lnTo>
                  <a:lnTo>
                    <a:pt x="147" y="80"/>
                  </a:lnTo>
                  <a:lnTo>
                    <a:pt x="235" y="0"/>
                  </a:lnTo>
                  <a:lnTo>
                    <a:pt x="322" y="80"/>
                  </a:lnTo>
                  <a:lnTo>
                    <a:pt x="277" y="80"/>
                  </a:lnTo>
                  <a:lnTo>
                    <a:pt x="277" y="93"/>
                  </a:lnTo>
                  <a:lnTo>
                    <a:pt x="276" y="105"/>
                  </a:lnTo>
                  <a:lnTo>
                    <a:pt x="275" y="117"/>
                  </a:lnTo>
                  <a:lnTo>
                    <a:pt x="273" y="129"/>
                  </a:lnTo>
                  <a:lnTo>
                    <a:pt x="270" y="139"/>
                  </a:lnTo>
                  <a:lnTo>
                    <a:pt x="265" y="149"/>
                  </a:lnTo>
                  <a:lnTo>
                    <a:pt x="261" y="159"/>
                  </a:lnTo>
                  <a:lnTo>
                    <a:pt x="255" y="168"/>
                  </a:lnTo>
                  <a:lnTo>
                    <a:pt x="248" y="175"/>
                  </a:lnTo>
                  <a:lnTo>
                    <a:pt x="242" y="183"/>
                  </a:lnTo>
                  <a:lnTo>
                    <a:pt x="235" y="190"/>
                  </a:lnTo>
                  <a:lnTo>
                    <a:pt x="226" y="197"/>
                  </a:lnTo>
                  <a:lnTo>
                    <a:pt x="218" y="202"/>
                  </a:lnTo>
                  <a:lnTo>
                    <a:pt x="209" y="206"/>
                  </a:lnTo>
                  <a:lnTo>
                    <a:pt x="199" y="211"/>
                  </a:lnTo>
                  <a:lnTo>
                    <a:pt x="189" y="213"/>
                  </a:lnTo>
                  <a:lnTo>
                    <a:pt x="179" y="216"/>
                  </a:lnTo>
                  <a:lnTo>
                    <a:pt x="169" y="218"/>
                  </a:lnTo>
                  <a:lnTo>
                    <a:pt x="158" y="219"/>
                  </a:lnTo>
                  <a:lnTo>
                    <a:pt x="147" y="219"/>
                  </a:lnTo>
                  <a:lnTo>
                    <a:pt x="135" y="218"/>
                  </a:lnTo>
                  <a:lnTo>
                    <a:pt x="123" y="216"/>
                  </a:lnTo>
                  <a:lnTo>
                    <a:pt x="111" y="214"/>
                  </a:lnTo>
                  <a:lnTo>
                    <a:pt x="99" y="211"/>
                  </a:lnTo>
                  <a:lnTo>
                    <a:pt x="87" y="206"/>
                  </a:lnTo>
                  <a:lnTo>
                    <a:pt x="74" y="201"/>
                  </a:lnTo>
                  <a:lnTo>
                    <a:pt x="62" y="195"/>
                  </a:lnTo>
                  <a:lnTo>
                    <a:pt x="50" y="189"/>
                  </a:lnTo>
                  <a:lnTo>
                    <a:pt x="36" y="180"/>
                  </a:lnTo>
                  <a:lnTo>
                    <a:pt x="24" y="171"/>
                  </a:lnTo>
                  <a:lnTo>
                    <a:pt x="12" y="16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27655" name="Freeform 11"/>
            <p:cNvSpPr>
              <a:spLocks/>
            </p:cNvSpPr>
            <p:nvPr/>
          </p:nvSpPr>
          <p:spPr bwMode="auto">
            <a:xfrm>
              <a:off x="2185988" y="2190750"/>
              <a:ext cx="511175" cy="347663"/>
            </a:xfrm>
            <a:custGeom>
              <a:avLst/>
              <a:gdLst>
                <a:gd name="T0" fmla="*/ 811490203 w 322"/>
                <a:gd name="T1" fmla="*/ 380544928 h 219"/>
                <a:gd name="T2" fmla="*/ 766127408 w 322"/>
                <a:gd name="T3" fmla="*/ 400706201 h 219"/>
                <a:gd name="T4" fmla="*/ 718245251 w 322"/>
                <a:gd name="T5" fmla="*/ 415827156 h 219"/>
                <a:gd name="T6" fmla="*/ 670361507 w 322"/>
                <a:gd name="T7" fmla="*/ 428427258 h 219"/>
                <a:gd name="T8" fmla="*/ 624998712 w 322"/>
                <a:gd name="T9" fmla="*/ 433467576 h 219"/>
                <a:gd name="T10" fmla="*/ 579635916 w 322"/>
                <a:gd name="T11" fmla="*/ 433467576 h 219"/>
                <a:gd name="T12" fmla="*/ 539313431 w 322"/>
                <a:gd name="T13" fmla="*/ 430948211 h 219"/>
                <a:gd name="T14" fmla="*/ 501510308 w 322"/>
                <a:gd name="T15" fmla="*/ 423386939 h 219"/>
                <a:gd name="T16" fmla="*/ 463708773 w 322"/>
                <a:gd name="T17" fmla="*/ 408265885 h 219"/>
                <a:gd name="T18" fmla="*/ 433466909 w 322"/>
                <a:gd name="T19" fmla="*/ 395665883 h 219"/>
                <a:gd name="T20" fmla="*/ 405744308 w 322"/>
                <a:gd name="T21" fmla="*/ 375504610 h 219"/>
                <a:gd name="T22" fmla="*/ 380544342 w 322"/>
                <a:gd name="T23" fmla="*/ 352822383 h 219"/>
                <a:gd name="T24" fmla="*/ 360383100 w 322"/>
                <a:gd name="T25" fmla="*/ 327620792 h 219"/>
                <a:gd name="T26" fmla="*/ 350302479 w 322"/>
                <a:gd name="T27" fmla="*/ 312499837 h 219"/>
                <a:gd name="T28" fmla="*/ 345262168 w 322"/>
                <a:gd name="T29" fmla="*/ 299899834 h 219"/>
                <a:gd name="T30" fmla="*/ 340221858 w 322"/>
                <a:gd name="T31" fmla="*/ 284778879 h 219"/>
                <a:gd name="T32" fmla="*/ 337700909 w 322"/>
                <a:gd name="T33" fmla="*/ 269657924 h 219"/>
                <a:gd name="T34" fmla="*/ 335181547 w 322"/>
                <a:gd name="T35" fmla="*/ 252016016 h 219"/>
                <a:gd name="T36" fmla="*/ 335181547 w 322"/>
                <a:gd name="T37" fmla="*/ 234375696 h 219"/>
                <a:gd name="T38" fmla="*/ 335181547 w 322"/>
                <a:gd name="T39" fmla="*/ 219254741 h 219"/>
                <a:gd name="T40" fmla="*/ 337700909 w 322"/>
                <a:gd name="T41" fmla="*/ 201612783 h 219"/>
                <a:gd name="T42" fmla="*/ 441026581 w 322"/>
                <a:gd name="T43" fmla="*/ 201612783 h 219"/>
                <a:gd name="T44" fmla="*/ 219252816 w 322"/>
                <a:gd name="T45" fmla="*/ 0 h 219"/>
                <a:gd name="T46" fmla="*/ 0 w 322"/>
                <a:gd name="T47" fmla="*/ 201612783 h 219"/>
                <a:gd name="T48" fmla="*/ 113406244 w 322"/>
                <a:gd name="T49" fmla="*/ 201612783 h 219"/>
                <a:gd name="T50" fmla="*/ 113406244 w 322"/>
                <a:gd name="T51" fmla="*/ 234375696 h 219"/>
                <a:gd name="T52" fmla="*/ 115927193 w 322"/>
                <a:gd name="T53" fmla="*/ 264617606 h 219"/>
                <a:gd name="T54" fmla="*/ 118446555 w 322"/>
                <a:gd name="T55" fmla="*/ 294859516 h 219"/>
                <a:gd name="T56" fmla="*/ 123486865 w 322"/>
                <a:gd name="T57" fmla="*/ 325101426 h 219"/>
                <a:gd name="T58" fmla="*/ 131048125 w 322"/>
                <a:gd name="T59" fmla="*/ 350303018 h 219"/>
                <a:gd name="T60" fmla="*/ 143648108 w 322"/>
                <a:gd name="T61" fmla="*/ 375504610 h 219"/>
                <a:gd name="T62" fmla="*/ 153728729 w 322"/>
                <a:gd name="T63" fmla="*/ 400706201 h 219"/>
                <a:gd name="T64" fmla="*/ 168851248 w 322"/>
                <a:gd name="T65" fmla="*/ 423386939 h 219"/>
                <a:gd name="T66" fmla="*/ 186491541 w 322"/>
                <a:gd name="T67" fmla="*/ 441028847 h 219"/>
                <a:gd name="T68" fmla="*/ 201612473 w 322"/>
                <a:gd name="T69" fmla="*/ 461190121 h 219"/>
                <a:gd name="T70" fmla="*/ 219252816 w 322"/>
                <a:gd name="T71" fmla="*/ 478830441 h 219"/>
                <a:gd name="T72" fmla="*/ 241935008 w 322"/>
                <a:gd name="T73" fmla="*/ 496472349 h 219"/>
                <a:gd name="T74" fmla="*/ 262096250 w 322"/>
                <a:gd name="T75" fmla="*/ 509072351 h 219"/>
                <a:gd name="T76" fmla="*/ 284776854 w 322"/>
                <a:gd name="T77" fmla="*/ 519152988 h 219"/>
                <a:gd name="T78" fmla="*/ 309978407 w 322"/>
                <a:gd name="T79" fmla="*/ 531754577 h 219"/>
                <a:gd name="T80" fmla="*/ 335181547 w 322"/>
                <a:gd name="T81" fmla="*/ 536794896 h 219"/>
                <a:gd name="T82" fmla="*/ 360383100 w 322"/>
                <a:gd name="T83" fmla="*/ 544354580 h 219"/>
                <a:gd name="T84" fmla="*/ 385584653 w 322"/>
                <a:gd name="T85" fmla="*/ 549394898 h 219"/>
                <a:gd name="T86" fmla="*/ 413305568 w 322"/>
                <a:gd name="T87" fmla="*/ 551915851 h 219"/>
                <a:gd name="T88" fmla="*/ 441026581 w 322"/>
                <a:gd name="T89" fmla="*/ 551915851 h 219"/>
                <a:gd name="T90" fmla="*/ 471268445 w 322"/>
                <a:gd name="T91" fmla="*/ 549394898 h 219"/>
                <a:gd name="T92" fmla="*/ 501510308 w 322"/>
                <a:gd name="T93" fmla="*/ 544354580 h 219"/>
                <a:gd name="T94" fmla="*/ 531752172 w 322"/>
                <a:gd name="T95" fmla="*/ 539314261 h 219"/>
                <a:gd name="T96" fmla="*/ 561994035 w 322"/>
                <a:gd name="T97" fmla="*/ 531754577 h 219"/>
                <a:gd name="T98" fmla="*/ 592235899 w 322"/>
                <a:gd name="T99" fmla="*/ 519152988 h 219"/>
                <a:gd name="T100" fmla="*/ 624998712 w 322"/>
                <a:gd name="T101" fmla="*/ 506552986 h 219"/>
                <a:gd name="T102" fmla="*/ 655240575 w 322"/>
                <a:gd name="T103" fmla="*/ 491432031 h 219"/>
                <a:gd name="T104" fmla="*/ 685482439 w 322"/>
                <a:gd name="T105" fmla="*/ 476311076 h 219"/>
                <a:gd name="T106" fmla="*/ 720764613 w 322"/>
                <a:gd name="T107" fmla="*/ 453628849 h 219"/>
                <a:gd name="T108" fmla="*/ 751006476 w 322"/>
                <a:gd name="T109" fmla="*/ 430948211 h 219"/>
                <a:gd name="T110" fmla="*/ 781248340 w 322"/>
                <a:gd name="T111" fmla="*/ 405746520 h 219"/>
                <a:gd name="T112" fmla="*/ 811490203 w 322"/>
                <a:gd name="T113" fmla="*/ 380544928 h 2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2"/>
                <a:gd name="T172" fmla="*/ 0 h 219"/>
                <a:gd name="T173" fmla="*/ 322 w 322"/>
                <a:gd name="T174" fmla="*/ 219 h 2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2" h="219">
                  <a:moveTo>
                    <a:pt x="322" y="151"/>
                  </a:moveTo>
                  <a:lnTo>
                    <a:pt x="304" y="159"/>
                  </a:lnTo>
                  <a:lnTo>
                    <a:pt x="285" y="165"/>
                  </a:lnTo>
                  <a:lnTo>
                    <a:pt x="266" y="170"/>
                  </a:lnTo>
                  <a:lnTo>
                    <a:pt x="248" y="172"/>
                  </a:lnTo>
                  <a:lnTo>
                    <a:pt x="230" y="172"/>
                  </a:lnTo>
                  <a:lnTo>
                    <a:pt x="214" y="171"/>
                  </a:lnTo>
                  <a:lnTo>
                    <a:pt x="199" y="168"/>
                  </a:lnTo>
                  <a:lnTo>
                    <a:pt x="184" y="162"/>
                  </a:lnTo>
                  <a:lnTo>
                    <a:pt x="172" y="157"/>
                  </a:lnTo>
                  <a:lnTo>
                    <a:pt x="161" y="149"/>
                  </a:lnTo>
                  <a:lnTo>
                    <a:pt x="151" y="140"/>
                  </a:lnTo>
                  <a:lnTo>
                    <a:pt x="143" y="130"/>
                  </a:lnTo>
                  <a:lnTo>
                    <a:pt x="139" y="124"/>
                  </a:lnTo>
                  <a:lnTo>
                    <a:pt x="137" y="119"/>
                  </a:lnTo>
                  <a:lnTo>
                    <a:pt x="135" y="113"/>
                  </a:lnTo>
                  <a:lnTo>
                    <a:pt x="134" y="107"/>
                  </a:lnTo>
                  <a:lnTo>
                    <a:pt x="133" y="100"/>
                  </a:lnTo>
                  <a:lnTo>
                    <a:pt x="133" y="93"/>
                  </a:lnTo>
                  <a:lnTo>
                    <a:pt x="133" y="87"/>
                  </a:lnTo>
                  <a:lnTo>
                    <a:pt x="134" y="80"/>
                  </a:lnTo>
                  <a:lnTo>
                    <a:pt x="175" y="80"/>
                  </a:lnTo>
                  <a:lnTo>
                    <a:pt x="87" y="0"/>
                  </a:lnTo>
                  <a:lnTo>
                    <a:pt x="0" y="80"/>
                  </a:lnTo>
                  <a:lnTo>
                    <a:pt x="45" y="80"/>
                  </a:lnTo>
                  <a:lnTo>
                    <a:pt x="45" y="93"/>
                  </a:lnTo>
                  <a:lnTo>
                    <a:pt x="46" y="105"/>
                  </a:lnTo>
                  <a:lnTo>
                    <a:pt x="47" y="117"/>
                  </a:lnTo>
                  <a:lnTo>
                    <a:pt x="49" y="129"/>
                  </a:lnTo>
                  <a:lnTo>
                    <a:pt x="52" y="139"/>
                  </a:lnTo>
                  <a:lnTo>
                    <a:pt x="57" y="149"/>
                  </a:lnTo>
                  <a:lnTo>
                    <a:pt x="61" y="159"/>
                  </a:lnTo>
                  <a:lnTo>
                    <a:pt x="67" y="168"/>
                  </a:lnTo>
                  <a:lnTo>
                    <a:pt x="74" y="175"/>
                  </a:lnTo>
                  <a:lnTo>
                    <a:pt x="80" y="183"/>
                  </a:lnTo>
                  <a:lnTo>
                    <a:pt x="87" y="190"/>
                  </a:lnTo>
                  <a:lnTo>
                    <a:pt x="96" y="197"/>
                  </a:lnTo>
                  <a:lnTo>
                    <a:pt x="104" y="202"/>
                  </a:lnTo>
                  <a:lnTo>
                    <a:pt x="113" y="206"/>
                  </a:lnTo>
                  <a:lnTo>
                    <a:pt x="123" y="211"/>
                  </a:lnTo>
                  <a:lnTo>
                    <a:pt x="133" y="213"/>
                  </a:lnTo>
                  <a:lnTo>
                    <a:pt x="143" y="216"/>
                  </a:lnTo>
                  <a:lnTo>
                    <a:pt x="153" y="218"/>
                  </a:lnTo>
                  <a:lnTo>
                    <a:pt x="164" y="219"/>
                  </a:lnTo>
                  <a:lnTo>
                    <a:pt x="175" y="219"/>
                  </a:lnTo>
                  <a:lnTo>
                    <a:pt x="187" y="218"/>
                  </a:lnTo>
                  <a:lnTo>
                    <a:pt x="199" y="216"/>
                  </a:lnTo>
                  <a:lnTo>
                    <a:pt x="211" y="214"/>
                  </a:lnTo>
                  <a:lnTo>
                    <a:pt x="223" y="211"/>
                  </a:lnTo>
                  <a:lnTo>
                    <a:pt x="235" y="206"/>
                  </a:lnTo>
                  <a:lnTo>
                    <a:pt x="248" y="201"/>
                  </a:lnTo>
                  <a:lnTo>
                    <a:pt x="260" y="195"/>
                  </a:lnTo>
                  <a:lnTo>
                    <a:pt x="272" y="189"/>
                  </a:lnTo>
                  <a:lnTo>
                    <a:pt x="286" y="180"/>
                  </a:lnTo>
                  <a:lnTo>
                    <a:pt x="298" y="171"/>
                  </a:lnTo>
                  <a:lnTo>
                    <a:pt x="310" y="161"/>
                  </a:lnTo>
                  <a:lnTo>
                    <a:pt x="322" y="1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</p:grpSp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45 Degree Template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519113" y="588010"/>
            <a:ext cx="8051800" cy="1214968"/>
          </a:xfrm>
        </p:spPr>
        <p:txBody>
          <a:bodyPr/>
          <a:lstStyle/>
          <a:p>
            <a:r>
              <a:rPr lang="en-US" altLang="en-US"/>
              <a:t>Horizontal Gaze Nystagmus Test Criterion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558800" y="1894418"/>
            <a:ext cx="8026400" cy="109272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4 or more clues indicates </a:t>
            </a:r>
          </a:p>
          <a:p>
            <a:pPr marL="0" indent="0" algn="ctr">
              <a:buNone/>
            </a:pPr>
            <a:r>
              <a:rPr lang="en-US" altLang="en-US"/>
              <a:t>BAC above 0.08 (88% accurate)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9636" name="Picture 4" descr="MP900385754[2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3298825"/>
            <a:ext cx="2106612" cy="29495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Administrative Procedures</a:t>
            </a:r>
          </a:p>
        </p:txBody>
      </p:sp>
      <p:sp>
        <p:nvSpPr>
          <p:cNvPr id="71682" name="Content Placeholder 1"/>
          <p:cNvSpPr>
            <a:spLocks noGrp="1"/>
          </p:cNvSpPr>
          <p:nvPr>
            <p:ph idx="1"/>
          </p:nvPr>
        </p:nvSpPr>
        <p:spPr>
          <a:xfrm>
            <a:off x="474133" y="1638842"/>
            <a:ext cx="8212667" cy="4422321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/>
              <a:t>Check for eyeglasses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/>
              <a:t>Verbal instructions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/>
              <a:t>Position stimulus (12-15 inches and slightly above eye level)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/>
              <a:t>Check for Equal Pupil Size and Resting Nystagmus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/>
              <a:t>Check for Equal Tracking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Administrative Procedures</a:t>
            </a:r>
          </a:p>
        </p:txBody>
      </p:sp>
      <p:sp>
        <p:nvSpPr>
          <p:cNvPr id="72706" name="Content Placeholder 1"/>
          <p:cNvSpPr>
            <a:spLocks noGrp="1"/>
          </p:cNvSpPr>
          <p:nvPr>
            <p:ph idx="1"/>
          </p:nvPr>
        </p:nvSpPr>
        <p:spPr>
          <a:xfrm>
            <a:off x="458420" y="1768475"/>
            <a:ext cx="8228380" cy="4190891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600" b="0"/>
              <a:t>Lack of Smooth Pursuit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600" b="0"/>
              <a:t>Distinct and Sustained Nystagmus as Maximum Deviation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600" b="0"/>
              <a:t>Onset of Nystagmus Prior to 45 Degrees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600" b="0"/>
              <a:t>Total the clues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600" b="0"/>
              <a:t>Check for Vertical Nystagmus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 Gaze Nystagmus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7" y="1531606"/>
            <a:ext cx="6943711" cy="4631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501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Research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AA70F6B-35C3-4FC6-A1AF-FC90C902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66" y="1842294"/>
            <a:ext cx="420846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45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 and Turn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/>
              <a:t>Divided Attention Test </a:t>
            </a:r>
          </a:p>
          <a:p>
            <a:pPr marL="0" indent="0" algn="ctr" eaLnBrk="1" hangingPunct="1">
              <a:buNone/>
            </a:pPr>
            <a:r>
              <a:rPr lang="en-US" altLang="en-US"/>
              <a:t>Mental Task and Physical Task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Instruction stage</a:t>
            </a:r>
          </a:p>
          <a:p>
            <a:pPr eaLnBrk="1" hangingPunct="1"/>
            <a:r>
              <a:rPr lang="en-US" altLang="en-US"/>
              <a:t>Walking stage 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3031872"/>
            <a:ext cx="4408074" cy="2938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23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Safety Precautions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0040BAC-9A33-44ED-B01D-66A11B2BCD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34" y="2340927"/>
            <a:ext cx="3067544" cy="299688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1213518"/>
          </a:xfrm>
        </p:spPr>
        <p:txBody>
          <a:bodyPr/>
          <a:lstStyle/>
          <a:p>
            <a:r>
              <a:rPr lang="en-US" altLang="en-US"/>
              <a:t>Administrative Procedures</a:t>
            </a:r>
            <a:br>
              <a:rPr lang="en-US" altLang="en-US"/>
            </a:br>
            <a:r>
              <a:rPr lang="en-US" altLang="en-US"/>
              <a:t>Instruction Stage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113" y="2343150"/>
            <a:ext cx="8184620" cy="2574925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b="1"/>
              <a:t>Verbal Instructions</a:t>
            </a:r>
          </a:p>
          <a:p>
            <a:pPr marL="519113" lvl="1" indent="-2921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Assume heel-to-toe stance</a:t>
            </a:r>
          </a:p>
          <a:p>
            <a:pPr marL="519113" lvl="1" indent="-2921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Arms down at sides</a:t>
            </a:r>
          </a:p>
          <a:p>
            <a:pPr marL="519113" lvl="1" indent="-2921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Don’t start until told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8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0563"/>
            <a:ext cx="8105775" cy="1218448"/>
          </a:xfrm>
        </p:spPr>
        <p:txBody>
          <a:bodyPr/>
          <a:lstStyle/>
          <a:p>
            <a:r>
              <a:rPr lang="en-US" altLang="en-US"/>
              <a:t>Administrative Procedures </a:t>
            </a:r>
            <a:br>
              <a:rPr lang="en-US" altLang="en-US"/>
            </a:br>
            <a:r>
              <a:rPr lang="en-US" altLang="en-US"/>
              <a:t>Walking Stage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9275" y="2246811"/>
            <a:ext cx="8096250" cy="368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146175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 b="0" kern="0">
                <a:solidFill>
                  <a:srgbClr val="000000"/>
                </a:solidFill>
              </a:rPr>
              <a:t>Nine heel-to-toe steps, turn, nine heel-to-toe steps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 b="0" kern="0">
                <a:solidFill>
                  <a:srgbClr val="000000"/>
                </a:solidFill>
              </a:rPr>
              <a:t>Turn procedures:</a:t>
            </a:r>
          </a:p>
          <a:p>
            <a:pPr marL="800100" lvl="1" indent="-342900" eaLnBrk="1" hangingPunct="1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altLang="en-US" sz="2400" b="0" kern="0">
                <a:solidFill>
                  <a:srgbClr val="000000"/>
                </a:solidFill>
              </a:rPr>
              <a:t>Turn around on the line</a:t>
            </a:r>
          </a:p>
          <a:p>
            <a:pPr marL="800100" lvl="1" indent="-342900" eaLnBrk="1" hangingPunct="1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altLang="en-US" sz="2400" b="0" kern="0">
                <a:solidFill>
                  <a:srgbClr val="000000"/>
                </a:solidFill>
              </a:rPr>
              <a:t>Several small steps</a:t>
            </a:r>
          </a:p>
          <a:p>
            <a:pPr>
              <a:spcBef>
                <a:spcPts val="1200"/>
              </a:spcBef>
            </a:pPr>
            <a:endParaRPr lang="en-US" altLang="en-US" ker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9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5656" y="679450"/>
            <a:ext cx="8051800" cy="582613"/>
          </a:xfrm>
        </p:spPr>
        <p:txBody>
          <a:bodyPr/>
          <a:lstStyle/>
          <a:p>
            <a:r>
              <a:rPr lang="en-US" altLang="en-US"/>
              <a:t>Instruction Stage Clues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2169" y="2104036"/>
            <a:ext cx="3509637" cy="2649928"/>
          </a:xfrm>
        </p:spPr>
        <p:txBody>
          <a:bodyPr/>
          <a:lstStyle/>
          <a:p>
            <a:pPr marL="282575" indent="-282575" eaLnBrk="1" hangingPunct="1">
              <a:buFontTx/>
              <a:buChar char="•"/>
            </a:pPr>
            <a:r>
              <a:rPr lang="en-US" altLang="en-US"/>
              <a:t>Cannot keep balance while listening to instructions</a:t>
            </a:r>
          </a:p>
          <a:p>
            <a:pPr marL="282575" indent="-282575" eaLnBrk="1" hangingPunct="1">
              <a:buFontTx/>
              <a:buChar char="•"/>
            </a:pPr>
            <a:endParaRPr lang="en-US" altLang="en-US"/>
          </a:p>
          <a:p>
            <a:pPr marL="282575" indent="-282575" eaLnBrk="1" hangingPunct="1">
              <a:buFontTx/>
              <a:buChar char="•"/>
            </a:pPr>
            <a:r>
              <a:rPr lang="en-US" altLang="en-US"/>
              <a:t>Starts too soon</a:t>
            </a:r>
          </a:p>
          <a:p>
            <a:pPr marL="347663" indent="-347663"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F9CDE-10E3-4693-B1B8-DFD6C0521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21" y="2104036"/>
            <a:ext cx="4313448" cy="2877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5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Walking Stage Clues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113" y="1797477"/>
            <a:ext cx="8109898" cy="3813614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Stops while walking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Does not touch heel-to-toe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Steps off the line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Uses arm(s) to balance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Improper turn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Incorrect number of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9" y="1797477"/>
            <a:ext cx="3542237" cy="2362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5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1212412"/>
          </a:xfrm>
        </p:spPr>
        <p:txBody>
          <a:bodyPr/>
          <a:lstStyle/>
          <a:p>
            <a:r>
              <a:rPr lang="en-US" altLang="en-US"/>
              <a:t>Walk and Turn Test Clues Summary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558800" y="2480733"/>
            <a:ext cx="8026400" cy="189653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SFSTs are a tool to assist you in seeing visible signs of impairment and are not a pass/fail test.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 and Turn Test Criterion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8800" y="1422400"/>
            <a:ext cx="8026400" cy="115093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2 or more clues indicates BAC </a:t>
            </a:r>
          </a:p>
          <a:p>
            <a:pPr marL="0" indent="0" algn="ctr">
              <a:buNone/>
            </a:pPr>
            <a:r>
              <a:rPr lang="en-US" altLang="en-US">
                <a:cs typeface="Arial" charset="0"/>
              </a:rPr>
              <a:t>at or above </a:t>
            </a:r>
            <a:r>
              <a:rPr lang="en-US" altLang="en-US"/>
              <a:t>0.08  (79% accurate)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" name="Picture 5" descr="MP900385752[2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733675"/>
            <a:ext cx="2471738" cy="34591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316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 and Turn Test Demonstration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90" y="2471735"/>
            <a:ext cx="5676508" cy="378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988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526256" y="679450"/>
            <a:ext cx="8051800" cy="582613"/>
          </a:xfrm>
        </p:spPr>
        <p:txBody>
          <a:bodyPr/>
          <a:lstStyle/>
          <a:p>
            <a:r>
              <a:rPr lang="en-US" altLang="en-US"/>
              <a:t>One Leg Stand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538956" y="1475316"/>
            <a:ext cx="8026400" cy="96679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/>
              <a:t>Divided Attention Test</a:t>
            </a:r>
          </a:p>
          <a:p>
            <a:pPr marL="0" indent="0" algn="ctr" eaLnBrk="1" hangingPunct="1">
              <a:buNone/>
            </a:pPr>
            <a:r>
              <a:rPr lang="en-US" altLang="en-US"/>
              <a:t> Mental Task and Physical Task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2224475" y="5326079"/>
            <a:ext cx="654072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marL="282575" indent="-282575" eaLnBrk="1" hangingPunct="1">
              <a:buFontTx/>
              <a:buChar char="•"/>
            </a:pPr>
            <a:r>
              <a:rPr lang="en-US" altLang="en-US" sz="2600" b="0">
                <a:solidFill>
                  <a:srgbClr val="000000"/>
                </a:solidFill>
              </a:rPr>
              <a:t>Instruction stage </a:t>
            </a:r>
          </a:p>
          <a:p>
            <a:pPr marL="282575" indent="-282575" eaLnBrk="1" hangingPunct="1">
              <a:buFontTx/>
              <a:buChar char="•"/>
            </a:pPr>
            <a:r>
              <a:rPr lang="en-US" altLang="en-US" sz="2600" b="0">
                <a:solidFill>
                  <a:srgbClr val="000000"/>
                </a:solidFill>
              </a:rPr>
              <a:t>Balance and counting stage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83FCE3D-4C86-423E-AD97-B54C0B0C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3457" y="2575592"/>
            <a:ext cx="3097397" cy="254929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069432"/>
            <a:ext cx="8212667" cy="4114624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One Leg Stand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Finger-to-Nose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Finger Count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Walk and Turn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Tracing 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Nystagmus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21979"/>
          </a:xfrm>
        </p:spPr>
        <p:txBody>
          <a:bodyPr/>
          <a:lstStyle/>
          <a:p>
            <a:r>
              <a:rPr lang="en-US" altLang="en-US"/>
              <a:t>Volunteers Were Subjected</a:t>
            </a:r>
            <a:br>
              <a:rPr lang="en-US" altLang="en-US"/>
            </a:br>
            <a:r>
              <a:rPr lang="en-US" altLang="en-US"/>
              <a:t>to Six Tests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C:\Users\Pam.Mccaskill\AppData\Local\Microsoft\Windows\Temporary Internet Files\Content.IE5\8X70KAV4\medium-Number-6-0-3880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15" y="2401579"/>
            <a:ext cx="1944632" cy="27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3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569912" y="544877"/>
            <a:ext cx="8051800" cy="1199259"/>
          </a:xfrm>
        </p:spPr>
        <p:txBody>
          <a:bodyPr/>
          <a:lstStyle/>
          <a:p>
            <a:r>
              <a:rPr lang="en-US" altLang="en-US"/>
              <a:t>Administrative Procedures</a:t>
            </a:r>
            <a:br>
              <a:rPr lang="en-US" altLang="en-US"/>
            </a:br>
            <a:r>
              <a:rPr lang="en-US" altLang="en-US"/>
              <a:t>Instruction Stage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540863" y="2001043"/>
            <a:ext cx="8109898" cy="1831449"/>
          </a:xfrm>
        </p:spPr>
        <p:txBody>
          <a:bodyPr/>
          <a:lstStyle/>
          <a:p>
            <a:pPr marL="282575" lvl="1" indent="-282575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Stand straight, feet together</a:t>
            </a:r>
          </a:p>
          <a:p>
            <a:pPr marL="282575" lvl="1" indent="-282575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Keep arms at sides</a:t>
            </a:r>
          </a:p>
          <a:p>
            <a:pPr marL="282575" lvl="1" indent="-282575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Maintain position until told otherwise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1026" name="Picture 10" descr="ONELEG1">
            <a:extLst>
              <a:ext uri="{FF2B5EF4-FFF2-40B4-BE49-F238E27FC236}">
                <a16:creationId xmlns:a16="http://schemas.microsoft.com/office/drawing/2014/main" id="{89EABA32-E2C7-4189-8030-418BC440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935445"/>
            <a:ext cx="3505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86845" y="527944"/>
            <a:ext cx="8051800" cy="1097659"/>
          </a:xfrm>
        </p:spPr>
        <p:txBody>
          <a:bodyPr/>
          <a:lstStyle/>
          <a:p>
            <a:r>
              <a:rPr lang="en-US" altLang="en-US"/>
              <a:t>Administrative Procedures</a:t>
            </a:r>
            <a:br>
              <a:rPr lang="en-US" altLang="en-US"/>
            </a:br>
            <a:r>
              <a:rPr lang="en-US" altLang="en-US"/>
              <a:t>Balance and Counting Stage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6573C6-EEF9-49A3-884F-5FEF71B8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37" y="2220000"/>
            <a:ext cx="2499911" cy="37498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Leg Stand Test Clues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519112" y="2065867"/>
            <a:ext cx="8218487" cy="3641196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Sways while balancing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Uses arm(s) to balance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Leg Stand Test Clues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519113" y="2031999"/>
            <a:ext cx="8160934" cy="3675063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Hopping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Puts foot down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1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Leg Stand Test Criterion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8800" y="1528234"/>
            <a:ext cx="8026400" cy="117739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2 or more clues indicates BAC </a:t>
            </a:r>
          </a:p>
          <a:p>
            <a:pPr marL="0" indent="0" algn="ctr">
              <a:buNone/>
            </a:pPr>
            <a:r>
              <a:rPr lang="en-US" altLang="en-US"/>
              <a:t>at or above 0.08 (83% accurate)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7" name="Picture 4" descr="MP900385752[2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232025" cy="3124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1978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itle 1"/>
          <p:cNvSpPr>
            <a:spLocks noGrp="1"/>
          </p:cNvSpPr>
          <p:nvPr>
            <p:ph type="title"/>
          </p:nvPr>
        </p:nvSpPr>
        <p:spPr>
          <a:xfrm>
            <a:off x="42863" y="450850"/>
            <a:ext cx="9144000" cy="582613"/>
          </a:xfrm>
        </p:spPr>
        <p:txBody>
          <a:bodyPr/>
          <a:lstStyle/>
          <a:p>
            <a:r>
              <a:rPr lang="en-US" altLang="en-US"/>
              <a:t>Taking Field Notes on the SFSTs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38" name="Line 101"/>
          <p:cNvSpPr>
            <a:spLocks noChangeShapeType="1"/>
          </p:cNvSpPr>
          <p:nvPr/>
        </p:nvSpPr>
        <p:spPr bwMode="auto">
          <a:xfrm>
            <a:off x="2209800" y="6438900"/>
            <a:ext cx="48752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3F4BB1B1-55B5-4E98-B2DF-1043A1E46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85" y="1581151"/>
            <a:ext cx="6336955" cy="43100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Medical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9113" y="2432116"/>
            <a:ext cx="77010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  <a:latin typeface="+mj-lt"/>
              </a:rPr>
              <a:t>Equal Pupils</a:t>
            </a:r>
            <a:r>
              <a:rPr lang="en-US" sz="2600" b="1">
                <a:solidFill>
                  <a:srgbClr val="000000"/>
                </a:solidFill>
              </a:rPr>
              <a:t>			Yes		No</a:t>
            </a:r>
            <a:endParaRPr lang="en-US" sz="2600" b="1">
              <a:solidFill>
                <a:srgbClr val="000000"/>
              </a:solidFill>
              <a:latin typeface="+mj-lt"/>
            </a:endParaRPr>
          </a:p>
          <a:p>
            <a:r>
              <a:rPr lang="en-US" sz="2600" b="1">
                <a:solidFill>
                  <a:srgbClr val="000000"/>
                </a:solidFill>
                <a:latin typeface="+mj-lt"/>
              </a:rPr>
              <a:t>Equal Tracking</a:t>
            </a:r>
            <a:r>
              <a:rPr lang="en-US" sz="2600" b="1">
                <a:solidFill>
                  <a:srgbClr val="000000"/>
                </a:solidFill>
              </a:rPr>
              <a:t>			Yes		No</a:t>
            </a:r>
            <a:endParaRPr lang="en-US" sz="2600" b="1">
              <a:solidFill>
                <a:srgbClr val="000000"/>
              </a:solidFill>
              <a:latin typeface="+mj-lt"/>
            </a:endParaRPr>
          </a:p>
          <a:p>
            <a:r>
              <a:rPr lang="en-US" sz="2600" b="1">
                <a:solidFill>
                  <a:srgbClr val="000000"/>
                </a:solidFill>
                <a:latin typeface="+mj-lt"/>
              </a:rPr>
              <a:t>Resting Nystagmus		Yes		No</a:t>
            </a:r>
          </a:p>
          <a:p>
            <a:r>
              <a:rPr lang="en-US" sz="2600" b="1">
                <a:solidFill>
                  <a:srgbClr val="000000"/>
                </a:solidFill>
                <a:latin typeface="+mj-lt"/>
              </a:rPr>
              <a:t>Other 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__________________________________</a:t>
            </a:r>
            <a:endParaRPr lang="en-US" sz="2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7670" y="2554664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90678" y="2554663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7670" y="2922307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90678" y="2922306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7670" y="3324629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90678" y="3324628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Gaze Nystagmus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27402" y="2606306"/>
            <a:ext cx="7116598" cy="3675063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Lack of a smooth pursuit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Distinct and sustained Nystagmus at max dev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Onset of Nystagmus prior to 45 degrees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07154"/>
              </p:ext>
            </p:extLst>
          </p:nvPr>
        </p:nvGraphicFramePr>
        <p:xfrm>
          <a:off x="91125" y="2113437"/>
          <a:ext cx="1831944" cy="19306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5972">
                  <a:extLst>
                    <a:ext uri="{9D8B030D-6E8A-4147-A177-3AD203B41FA5}">
                      <a16:colId xmlns:a16="http://schemas.microsoft.com/office/drawing/2014/main" val="1770188583"/>
                    </a:ext>
                  </a:extLst>
                </a:gridCol>
                <a:gridCol w="915972">
                  <a:extLst>
                    <a:ext uri="{9D8B030D-6E8A-4147-A177-3AD203B41FA5}">
                      <a16:colId xmlns:a16="http://schemas.microsoft.com/office/drawing/2014/main" val="3107488443"/>
                    </a:ext>
                  </a:extLst>
                </a:gridCol>
              </a:tblGrid>
              <a:tr h="484324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j-lt"/>
                        </a:rPr>
                        <a:t>LEFT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latin typeface="+mj-lt"/>
                        </a:rPr>
                        <a:t>RIGHT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791482"/>
                  </a:ext>
                </a:extLst>
              </a:tr>
              <a:tr h="47769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708841"/>
                  </a:ext>
                </a:extLst>
              </a:tr>
              <a:tr h="48432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1338"/>
                  </a:ext>
                </a:extLst>
              </a:tr>
              <a:tr h="48432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20827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7" name="Rectangle 2"/>
          <p:cNvSpPr>
            <a:spLocks noChangeArrowheads="1"/>
          </p:cNvSpPr>
          <p:nvPr/>
        </p:nvSpPr>
        <p:spPr bwMode="auto">
          <a:xfrm>
            <a:off x="539750" y="690563"/>
            <a:ext cx="8105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56AC"/>
                </a:solidFill>
              </a:rPr>
              <a:t>Walk and Turn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38FF8-0FE4-4E3D-AE67-5586044E3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1606174"/>
            <a:ext cx="8105774" cy="4561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Leg Stand Field 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F967B2-C3EE-4E11-8C16-32456540C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" y="2368276"/>
            <a:ext cx="8624887" cy="26960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SCRI Test Data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80611967"/>
              </p:ext>
            </p:extLst>
          </p:nvPr>
        </p:nvGraphicFramePr>
        <p:xfrm>
          <a:off x="1277007" y="1680778"/>
          <a:ext cx="6500649" cy="446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93DA892-2DBD-4404-B582-5DC70615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66" y="2112618"/>
            <a:ext cx="734906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sz="4400" kern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519113" y="1739899"/>
            <a:ext cx="8201554" cy="4190637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FontTx/>
              <a:buAutoNum type="arabicPeriod"/>
              <a:tabLst>
                <a:tab pos="0" algn="l"/>
              </a:tabLst>
            </a:pPr>
            <a:r>
              <a:rPr lang="en-US" altLang="en-US"/>
              <a:t>WAT is an example of a _____ -attention field sobriety test.</a:t>
            </a:r>
          </a:p>
          <a:p>
            <a:pPr marL="514350" indent="-514350" eaLnBrk="1" hangingPunct="1">
              <a:spcBef>
                <a:spcPts val="1200"/>
              </a:spcBef>
              <a:buFontTx/>
              <a:buAutoNum type="arabicPeriod"/>
              <a:tabLst>
                <a:tab pos="0" algn="l"/>
              </a:tabLst>
            </a:pPr>
            <a:r>
              <a:rPr lang="en-US" altLang="en-US"/>
              <a:t>The WAT requires a real or imaginary line, and a reasonably ______, non-slippery surface.</a:t>
            </a:r>
          </a:p>
          <a:p>
            <a:pPr marL="514350" indent="-514350" eaLnBrk="1" hangingPunct="1">
              <a:spcBef>
                <a:spcPts val="1200"/>
              </a:spcBef>
              <a:buFontTx/>
              <a:buAutoNum type="arabicPeriod"/>
              <a:tabLst>
                <a:tab pos="0" algn="l"/>
              </a:tabLst>
            </a:pPr>
            <a:r>
              <a:rPr lang="en-US" altLang="en-US"/>
              <a:t>During the _____ stage of the WAT, the subject is required to count their steps out loud.</a:t>
            </a:r>
          </a:p>
          <a:p>
            <a:pPr marL="514350" indent="-514350">
              <a:spcBef>
                <a:spcPts val="1200"/>
              </a:spcBef>
              <a:tabLst>
                <a:tab pos="0" algn="l"/>
              </a:tabLst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519113" y="515938"/>
            <a:ext cx="8051800" cy="582612"/>
          </a:xfrm>
        </p:spPr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519114" y="1608667"/>
            <a:ext cx="8184620" cy="4551500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FontTx/>
              <a:buAutoNum type="arabicPeriod" startAt="4"/>
            </a:pPr>
            <a:r>
              <a:rPr lang="en-US" altLang="en-US"/>
              <a:t>Based upon the San Diego study, the WAT test can determine whether a subject’s BAC is above or below 0.08, _____ % of the time</a:t>
            </a:r>
          </a:p>
          <a:p>
            <a:pPr marL="514350" indent="-514350" eaLnBrk="1" hangingPunct="1">
              <a:spcBef>
                <a:spcPts val="1200"/>
              </a:spcBef>
              <a:buFontTx/>
              <a:buAutoNum type="arabicPeriod" startAt="4"/>
            </a:pPr>
            <a:r>
              <a:rPr lang="en-US" altLang="en-US"/>
              <a:t>In the WAT test, a subject who steps off the line during the first 9 steps and once again during the second 9 steps and who uses arm(s) to balance twice during the second 9 steps has produced _____ distinct clue(s).</a:t>
            </a:r>
          </a:p>
          <a:p>
            <a:pPr marL="514350" indent="-514350">
              <a:spcBef>
                <a:spcPts val="1200"/>
              </a:spcBef>
            </a:pPr>
            <a:endParaRPr lang="en-US" altLang="en-US"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8799" y="1608666"/>
            <a:ext cx="8144933" cy="4361921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6"/>
            </a:pPr>
            <a:r>
              <a:rPr lang="en-US" altLang="en-US"/>
              <a:t>The WAT test has ____________ possible clues.</a:t>
            </a:r>
          </a:p>
          <a:p>
            <a:pPr marL="514350" indent="-51435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6"/>
            </a:pPr>
            <a:r>
              <a:rPr lang="en-US" altLang="en-US"/>
              <a:t>During the _____ stage  of the OLS test the subject must maintain balance while standing on one foot</a:t>
            </a:r>
          </a:p>
          <a:p>
            <a:pPr marL="514350" indent="-51435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6"/>
            </a:pPr>
            <a:r>
              <a:rPr lang="en-US" altLang="en-US"/>
              <a:t>The OLS test requires the subject keep the foot raised for _____ seconds.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8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519112" y="1625599"/>
            <a:ext cx="8201555" cy="4461693"/>
          </a:xfrm>
        </p:spPr>
        <p:txBody>
          <a:bodyPr/>
          <a:lstStyle/>
          <a:p>
            <a:pPr marL="741363" indent="-741363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9"/>
            </a:pPr>
            <a:r>
              <a:rPr lang="en-US" altLang="en-US"/>
              <a:t>Based upon the San Diego study, the OLS test can determine whether a subject’s BAC is above or below 0.08, _____ % of the time</a:t>
            </a:r>
          </a:p>
          <a:p>
            <a:pPr marL="741363" indent="-741363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9"/>
            </a:pPr>
            <a:r>
              <a:rPr lang="en-US" altLang="en-US"/>
              <a:t>In the OLS test, a subject who sways has produced _____ clue(s)</a:t>
            </a:r>
          </a:p>
          <a:p>
            <a:pPr marL="741363" indent="-741363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9"/>
            </a:pPr>
            <a:r>
              <a:rPr lang="en-US" altLang="en-US"/>
              <a:t>In the OLS test, a subject who uses arm(s) to balance, is hopping, and puts foot down has produced _____ clue(s).</a:t>
            </a:r>
          </a:p>
          <a:p>
            <a:pPr marL="741363" indent="-741363">
              <a:spcBef>
                <a:spcPts val="1200"/>
              </a:spcBef>
              <a:spcAft>
                <a:spcPts val="0"/>
              </a:spcAft>
            </a:pPr>
            <a:endParaRPr lang="en-US" altLang="en-US"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519112" y="1591733"/>
            <a:ext cx="8201555" cy="4651905"/>
          </a:xfrm>
        </p:spPr>
        <p:txBody>
          <a:bodyPr/>
          <a:lstStyle/>
          <a:p>
            <a:pPr marL="803275" indent="-803275" eaLnBrk="1" hangingPunct="1">
              <a:spcBef>
                <a:spcPts val="1200"/>
              </a:spcBef>
              <a:buFontTx/>
              <a:buAutoNum type="arabicPeriod" startAt="12"/>
            </a:pPr>
            <a:r>
              <a:rPr lang="en-US" altLang="en-US"/>
              <a:t>The maximum number of clues for HGN that can appear in </a:t>
            </a:r>
            <a:r>
              <a:rPr lang="en-US" altLang="en-US" u="sng"/>
              <a:t>one</a:t>
            </a:r>
            <a:r>
              <a:rPr lang="en-US" altLang="en-US"/>
              <a:t> eye is_____.</a:t>
            </a:r>
          </a:p>
          <a:p>
            <a:pPr marL="803275" indent="-803275" eaLnBrk="1" hangingPunct="1">
              <a:spcBef>
                <a:spcPts val="1200"/>
              </a:spcBef>
              <a:buFontTx/>
              <a:buAutoNum type="arabicPeriod" startAt="12"/>
            </a:pPr>
            <a:r>
              <a:rPr lang="en-US" altLang="en-US"/>
              <a:t>Based upon the San Diego study, the HGN test can determine whether a subject’s BAC is above 0.08, _____ % of the time.</a:t>
            </a:r>
          </a:p>
          <a:p>
            <a:pPr marL="803275" indent="-803275" eaLnBrk="1" hangingPunct="1">
              <a:spcBef>
                <a:spcPts val="1200"/>
              </a:spcBef>
              <a:buFontTx/>
              <a:buAutoNum type="arabicPeriod" startAt="12"/>
            </a:pPr>
            <a:r>
              <a:rPr lang="en-US" altLang="en-US"/>
              <a:t>The </a:t>
            </a:r>
            <a:r>
              <a:rPr lang="en-US" altLang="en-US" u="sng"/>
              <a:t>third clue</a:t>
            </a:r>
            <a:r>
              <a:rPr lang="en-US" altLang="en-US"/>
              <a:t> of HGN is an Onset of Nystagmus Prior to _____ Degrees.</a:t>
            </a:r>
          </a:p>
          <a:p>
            <a:pPr marL="803275" indent="-803275">
              <a:spcBef>
                <a:spcPts val="120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sz="quarter" idx="1"/>
          </p:nvPr>
        </p:nvSpPr>
        <p:spPr>
          <a:xfrm>
            <a:off x="491067" y="2207172"/>
            <a:ext cx="8195733" cy="3939406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Standardized, practical, and effective procedures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Determine feasibility of procedures in enforcement conditions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Determine if tests discriminate in field as well as in laboratory</a:t>
            </a:r>
          </a:p>
          <a:p>
            <a:pPr marL="282575" indent="-282575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304800" y="454024"/>
            <a:ext cx="8534400" cy="1390541"/>
          </a:xfrm>
        </p:spPr>
        <p:txBody>
          <a:bodyPr/>
          <a:lstStyle/>
          <a:p>
            <a:r>
              <a:rPr lang="en-US" altLang="en-US"/>
              <a:t>Third Phase: Field Validation and Standardization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quarter" idx="1"/>
          </p:nvPr>
        </p:nvSpPr>
        <p:spPr>
          <a:xfrm>
            <a:off x="491067" y="1901825"/>
            <a:ext cx="7770618" cy="3268663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Administrative Procedures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Clues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Criteria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Standardized Elements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C:\Users\pam.mccaskill\AppData\Local\Microsoft\Windows\Temporary Internet Files\Content.IE5\2LY5VKES\Checklis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3167"/>
            <a:ext cx="4571429" cy="36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Kathleen\Desktop\HSIP Courses\HSIP Prototype\nhi_HSIP_prototype_KK1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1&quot;&gt;&lt;property id=&quot;20148&quot; value=&quot;5&quot;/&gt;&lt;property id=&quot;20300&quot; value=&quot;Slide 2 - &amp;quot;  Learning Objectives&amp;quot;&quot;/&gt;&lt;property id=&quot;20307&quot; value=&quot;538&quot;/&gt;&lt;/object&gt;&lt;object type=&quot;3&quot; unique_id=&quot;178552&quot;&gt;&lt;property id=&quot;20148&quot; value=&quot;5&quot;/&gt;&lt;property id=&quot;20300&quot; value=&quot;Slide 3 - &amp;quot;  Learning Objectives&amp;quot;&quot;/&gt;&lt;property id=&quot;20307&quot; value=&quot;607&quot;/&gt;&lt;/object&gt;&lt;object type=&quot;3&quot; unique_id=&quot;178553&quot;&gt;&lt;property id=&quot;20148&quot; value=&quot;5&quot;/&gt;&lt;property id=&quot;20300&quot; value=&quot;Slide 4 - &amp;quot;Overview: Development and Validation&amp;quot;&quot;/&gt;&lt;property id=&quot;20307&quot; value=&quot;608&quot;/&gt;&lt;/object&gt;&lt;object type=&quot;3&quot; unique_id=&quot;178554&quot;&gt;&lt;property id=&quot;20148&quot; value=&quot;5&quot;/&gt;&lt;property id=&quot;20300&quot; value=&quot;Slide 5 - &amp;quot;Original Research Objectives&amp;quot;&quot;/&gt;&lt;property id=&quot;20307&quot; value=&quot;769&quot;/&gt;&lt;/object&gt;&lt;object type=&quot;3&quot; unique_id=&quot;178555&quot;&gt;&lt;property id=&quot;20148&quot; value=&quot;5&quot;/&gt;&lt;property id=&quot;20300&quot; value=&quot;Slide 6 - &amp;quot;Volunteers Were Subjected to Six Tests&amp;quot;&quot;/&gt;&lt;property id=&quot;20307&quot; value=&quot;770&quot;/&gt;&lt;/object&gt;&lt;object type=&quot;3&quot; unique_id=&quot;178557&quot;&gt;&lt;property id=&quot;20148&quot; value=&quot;5&quot;/&gt;&lt;property id=&quot;20300&quot; value=&quot;Slide 7 - &amp;quot;Original SCRI Test Data Results&amp;quot;&quot;/&gt;&lt;property id=&quot;20307&quot; value=&quot;611&quot;/&gt;&lt;/object&gt;&lt;object type=&quot;3&quot; unique_id=&quot;178558&quot;&gt;&lt;property id=&quot;20148&quot; value=&quot;5&quot;/&gt;&lt;property id=&quot;20300&quot; value=&quot;Slide 8 - &amp;quot;Third Phase: Field Validation and Standardization Objectives&amp;quot;&quot;/&gt;&lt;property id=&quot;20307&quot; value=&quot;612&quot;/&gt;&lt;/object&gt;&lt;object type=&quot;3&quot; unique_id=&quot;178559&quot;&gt;&lt;property id=&quot;20148&quot; value=&quot;5&quot;/&gt;&lt;property id=&quot;20300&quot; value=&quot;Slide 9 - &amp;quot;Standardized Elements&amp;quot;&quot;/&gt;&lt;property id=&quot;20307&quot; value=&quot;613&quot;/&gt;&lt;/object&gt;&lt;object type=&quot;3&quot; unique_id=&quot;178560&quot;&gt;&lt;property id=&quot;20148&quot; value=&quot;5&quot;/&gt;&lt;property id=&quot;20300&quot; value=&quot;Slide 10 - &amp;quot;Importance of Large Scale  Field Validation Study&amp;quot;&quot;/&gt;&lt;property id=&quot;20307&quot; value=&quot;614&quot;/&gt;&lt;/object&gt;&lt;object type=&quot;3&quot; unique_id=&quot;178561&quot;&gt;&lt;property id=&quot;20148&quot; value=&quot;5&quot;/&gt;&lt;property id=&quot;20300&quot; value=&quot;Slide 11 - &amp;quot;SFST Field Validation Studies&amp;quot;&quot;/&gt;&lt;property id=&quot;20307&quot; value=&quot;615&quot;/&gt;&lt;/object&gt;&lt;object type=&quot;3&quot; unique_id=&quot;178563&quot;&gt;&lt;property id=&quot;20148&quot; value=&quot;5&quot;/&gt;&lt;property id=&quot;20300&quot; value=&quot;Slide 13 - &amp;quot;Colorado Field Validation  Study of SFST&amp;quot;&quot;/&gt;&lt;property id=&quot;20307&quot; value=&quot;617&quot;/&gt;&lt;/object&gt;&lt;object type=&quot;3&quot; unique_id=&quot;178564&quot;&gt;&lt;property id=&quot;20148&quot; value=&quot;5&quot;/&gt;&lt;property id=&quot;20300&quot; value=&quot;Slide 14 - &amp;quot;Florida Field Validation  Study of SFST&amp;quot;&quot;/&gt;&lt;property id=&quot;20307&quot; value=&quot;618&quot;/&gt;&lt;/object&gt;&lt;object type=&quot;3&quot; unique_id=&quot;178565&quot;&gt;&lt;property id=&quot;20148&quot; value=&quot;5&quot;/&gt;&lt;property id=&quot;20300&quot; value=&quot;Slide 15 - &amp;quot; San Diego Field Validation  Study of SFST&amp;quot;&quot;/&gt;&lt;property id=&quot;20307&quot; value=&quot;619&quot;/&gt;&lt;/object&gt;&lt;object type=&quot;3&quot; unique_id=&quot;178566&quot;&gt;&lt;property id=&quot;20148&quot; value=&quot;5&quot;/&gt;&lt;property id=&quot;20300&quot; value=&quot;Slide 16 - &amp;quot; San Diego Field Validation  Study of SFST&amp;quot;&quot;/&gt;&lt;property id=&quot;20307&quot; value=&quot;620&quot;/&gt;&lt;/object&gt;&lt;object type=&quot;3&quot; unique_id=&quot;178567&quot;&gt;&lt;property id=&quot;20148&quot; value=&quot;5&quot;/&gt;&lt;property id=&quot;20300&quot; value=&quot;Slide 17 - &amp;quot;Horizontal Gaze Nystagmus&amp;quot;&quot;/&gt;&lt;property id=&quot;20307&quot; value=&quot;773&quot;/&gt;&lt;/object&gt;&lt;object type=&quot;3&quot; unique_id=&quot;178568&quot;&gt;&lt;property id=&quot;20148&quot; value=&quot;5&quot;/&gt;&lt;property id=&quot;20300&quot; value=&quot;Slide 18 - &amp;quot;Categories of Nystagmus&amp;quot;&quot;/&gt;&lt;property id=&quot;20307&quot; value=&quot;622&quot;/&gt;&lt;/object&gt;&lt;object type=&quot;3&quot; unique_id=&quot;178569&quot;&gt;&lt;property id=&quot;20148&quot; value=&quot;5&quot;/&gt;&lt;property id=&quot;20300&quot; value=&quot;Slide 19 - &amp;quot;Vestibular Nystagmus&amp;quot;&quot;/&gt;&lt;property id=&quot;20307&quot; value=&quot;774&quot;/&gt;&lt;/object&gt;&lt;object type=&quot;3&quot; unique_id=&quot;178571&quot;&gt;&lt;property id=&quot;20148&quot; value=&quot;5&quot;/&gt;&lt;property id=&quot;20300&quot; value=&quot;Slide 20 - &amp;quot;Neural Nystagmus&amp;quot;&quot;/&gt;&lt;property id=&quot;20307&quot; value=&quot;776&quot;/&gt;&lt;/object&gt;&lt;object type=&quot;3&quot; unique_id=&quot;178573&quot;&gt;&lt;property id=&quot;20148&quot; value=&quot;5&quot;/&gt;&lt;property id=&quot;20300&quot; value=&quot;Slide 21 - &amp;quot;Gaze Nystagmus&amp;quot;&quot;/&gt;&lt;property id=&quot;20307&quot; value=&quot;744&quot;/&gt;&lt;/object&gt;&lt;object type=&quot;3&quot; unique_id=&quot;178575&quot;&gt;&lt;property id=&quot;20148&quot; value=&quot;5&quot;/&gt;&lt;property id=&quot;20300&quot; value=&quot;Slide 22 - &amp;quot;Horizontal Gaze Nystagmus&amp;quot;&quot;/&gt;&lt;property id=&quot;20307&quot; value=&quot;745&quot;/&gt;&lt;/object&gt;&lt;object type=&quot;3&quot; unique_id=&quot;178576&quot;&gt;&lt;property id=&quot;20148&quot; value=&quot;5&quot;/&gt;&lt;property id=&quot;20300&quot; value=&quot;Slide 23 - &amp;quot;Vertical Gaze Nystagmus&amp;quot;&quot;/&gt;&lt;property id=&quot;20307&quot; value=&quot;746&quot;/&gt;&lt;/object&gt;&lt;object type=&quot;3&quot; unique_id=&quot;178577&quot;&gt;&lt;property id=&quot;20148&quot; value=&quot;5&quot;/&gt;&lt;property id=&quot;20300&quot; value=&quot;Slide 24 - &amp;quot;Resting Nystagmus&amp;quot;&quot;/&gt;&lt;property id=&quot;20307&quot; value=&quot;747&quot;/&gt;&lt;/object&gt;&lt;object type=&quot;3&quot; unique_id=&quot;178578&quot;&gt;&lt;property id=&quot;20148&quot; value=&quot;5&quot;/&gt;&lt;property id=&quot;20300&quot; value=&quot;Slide 25 - &amp;quot;Pathological Disorder Nystagmus&amp;quot;&quot;/&gt;&lt;property id=&quot;20307&quot; value=&quot;748&quot;/&gt;&lt;/object&gt;&lt;object type=&quot;3&quot; unique_id=&quot;178580&quot;&gt;&lt;property id=&quot;20148&quot; value=&quot;5&quot;/&gt;&lt;property id=&quot;20300&quot; value=&quot;Slide 26 - &amp;quot;Medical Impairment&amp;quot;&quot;/&gt;&lt;property id=&quot;20307&quot; value=&quot;778&quot;/&gt;&lt;/object&gt;&lt;object type=&quot;3&quot; unique_id=&quot;178581&quot;&gt;&lt;property id=&quot;20148&quot; value=&quot;5&quot;/&gt;&lt;property id=&quot;20300&quot; value=&quot;Slide 27 - &amp;quot;Horizontal Gaze Nystagmus Medical Impairment  Assessment Procedures&amp;quot;&quot;/&gt;&lt;property id=&quot;20307&quot; value=&quot;751&quot;/&gt;&lt;/object&gt;&lt;object type=&quot;3&quot; unique_id=&quot;178582&quot;&gt;&lt;property id=&quot;20148&quot; value=&quot;5&quot;/&gt;&lt;property id=&quot;20300&quot; value=&quot;Slide 28 - &amp;quot;Horizontal Gaze Nystagmus Testing: Three Clues&amp;quot;&quot;/&gt;&lt;property id=&quot;20307&quot; value=&quot;779&quot;/&gt;&lt;/object&gt;&lt;object type=&quot;3&quot; unique_id=&quot;178583&quot;&gt;&lt;property id=&quot;20148&quot; value=&quot;5&quot;/&gt;&lt;property id=&quot;20300&quot; value=&quot;Slide 29 - &amp;quot;Administrative Procedures&amp;quot;&quot;/&gt;&lt;property id=&quot;20307&quot; value=&quot;780&quot;/&gt;&lt;/object&gt;&lt;object type=&quot;3&quot; unique_id=&quot;178585&quot;&gt;&lt;property id=&quot;20148&quot; value=&quot;5&quot;/&gt;&lt;property id=&quot;20300&quot; value=&quot;Slide 31 - &amp;quot;Horizontal Gaze Nystagmus Procedures&amp;quot;&quot;/&gt;&lt;property id=&quot;20307&quot; value=&quot;782&quot;/&gt;&lt;/object&gt;&lt;object type=&quot;3&quot; unique_id=&quot;178586&quot;&gt;&lt;property id=&quot;20148&quot; value=&quot;5&quot;/&gt;&lt;property id=&quot;20300&quot; value=&quot;Slide 32 - &amp;quot;Horizontal Gaze Nystagmus Procedures&amp;quot;&quot;/&gt;&lt;property id=&quot;20307&quot; value=&quot;667&quot;/&gt;&lt;/object&gt;&lt;object type=&quot;3&quot; unique_id=&quot;178587&quot;&gt;&lt;property id=&quot;20148&quot; value=&quot;5&quot;/&gt;&lt;property id=&quot;20300&quot; value=&quot;Slide 33 - &amp;quot;Horizontal Gaze Nystagmus Procedures&amp;quot;&quot;/&gt;&lt;property id=&quot;20307&quot; value=&quot;783&quot;/&gt;&lt;/object&gt;&lt;object type=&quot;3&quot; unique_id=&quot;178588&quot;&gt;&lt;property id=&quot;20148&quot; value=&quot;5&quot;/&gt;&lt;property id=&quot;20300&quot; value=&quot;Slide 34 - &amp;quot;Horizontal Gaze Nystagmus Procedures&amp;quot;&quot;/&gt;&lt;property id=&quot;20307&quot; value=&quot;784&quot;/&gt;&lt;/object&gt;&lt;object type=&quot;3&quot; unique_id=&quot;178589&quot;&gt;&lt;property id=&quot;20148&quot; value=&quot;5&quot;/&gt;&lt;property id=&quot;20300&quot; value=&quot;Slide 35 - &amp;quot;Test Interpretation &amp;quot;&quot;/&gt;&lt;property id=&quot;20307&quot; value=&quot;785&quot;/&gt;&lt;/object&gt;&lt;object type=&quot;3&quot; unique_id=&quot;178590&quot;&gt;&lt;property id=&quot;20148&quot; value=&quot;5&quot;/&gt;&lt;property id=&quot;20300&quot; value=&quot;Slide 36 - &amp;quot;Three Clues of Horizontal Gaze Nystagmus &amp;quot;&quot;/&gt;&lt;property id=&quot;20307&quot; value=&quot;786&quot;/&gt;&lt;/object&gt;&lt;object type=&quot;3&quot; unique_id=&quot;178591&quot;&gt;&lt;property id=&quot;20148&quot; value=&quot;5&quot;/&gt;&lt;property id=&quot;20300&quot; value=&quot;Slide 37 - &amp;quot;Clue Number 1&amp;quot;&quot;/&gt;&lt;property id=&quot;20307&quot; value=&quot;787&quot;/&gt;&lt;/object&gt;&lt;object type=&quot;3&quot; unique_id=&quot;178592&quot;&gt;&lt;property id=&quot;20148&quot; value=&quot;5&quot;/&gt;&lt;property id=&quot;20300&quot; value=&quot;Slide 38 - &amp;quot;Clue Number 1&amp;quot;&quot;/&gt;&lt;property id=&quot;20307&quot; value=&quot;675&quot;/&gt;&lt;/object&gt;&lt;object type=&quot;3&quot; unique_id=&quot;178593&quot;&gt;&lt;property id=&quot;20148&quot; value=&quot;5&quot;/&gt;&lt;property id=&quot;20300&quot; value=&quot;Slide 39 - &amp;quot;Mechanics of Clue Number 1&amp;quot;&quot;/&gt;&lt;property id=&quot;20307&quot; value=&quot;678&quot;/&gt;&lt;/object&gt;&lt;object type=&quot;3&quot; unique_id=&quot;178597&quot;&gt;&lt;property id=&quot;20148&quot; value=&quot;5&quot;/&gt;&lt;property id=&quot;20300&quot; value=&quot;Slide 40 - &amp;quot;Clue Number 2&amp;quot;&quot;/&gt;&lt;property id=&quot;20307&quot; value=&quot;790&quot;/&gt;&lt;/object&gt;&lt;object type=&quot;3&quot; unique_id=&quot;178598&quot;&gt;&lt;property id=&quot;20148&quot; value=&quot;5&quot;/&gt;&lt;property id=&quot;20300&quot; value=&quot;Slide 41 - &amp;quot;Clue Number 2&amp;quot;&quot;/&gt;&lt;property id=&quot;20307&quot; value=&quot;791&quot;/&gt;&lt;/object&gt;&lt;object type=&quot;3&quot; unique_id=&quot;178601&quot;&gt;&lt;property id=&quot;20148&quot; value=&quot;5&quot;/&gt;&lt;property id=&quot;20300&quot; value=&quot;Slide 42 - &amp;quot;Clue Number 3&amp;quot;&quot;/&gt;&lt;property id=&quot;20307&quot; value=&quot;794&quot;/&gt;&lt;/object&gt;&lt;object type=&quot;3&quot; unique_id=&quot;178602&quot;&gt;&lt;property id=&quot;20148&quot; value=&quot;5&quot;/&gt;&lt;property id=&quot;20300&quot; value=&quot;Slide 43 - &amp;quot;Clue Number 3&amp;quot;&quot;/&gt;&lt;property id=&quot;20307&quot; value=&quot;795&quot;/&gt;&lt;/object&gt;&lt;object type=&quot;3&quot; unique_id=&quot;178603&quot;&gt;&lt;property id=&quot;20148&quot; value=&quot;5&quot;/&gt;&lt;property id=&quot;20300&quot; value=&quot;Slide 44 - &amp;quot;Mechanics of Clue Number 3&amp;quot;&quot;/&gt;&lt;property id=&quot;20307&quot; value=&quot;796&quot;/&gt;&lt;/object&gt;&lt;object type=&quot;3&quot; unique_id=&quot;178607&quot;&gt;&lt;property id=&quot;20148&quot; value=&quot;5&quot;/&gt;&lt;property id=&quot;20300&quot; value=&quot;Slide 45 - &amp;quot;45 Degree Template&amp;quot;&quot;/&gt;&lt;property id=&quot;20307&quot; value=&quot;583&quot;/&gt;&lt;/object&gt;&lt;object type=&quot;3&quot; unique_id=&quot;178610&quot;&gt;&lt;property id=&quot;20148&quot; value=&quot;5&quot;/&gt;&lt;property id=&quot;20300&quot; value=&quot;Slide 46 - &amp;quot;Horizontal Gaze Nystagmus Test Criterion&amp;quot;&quot;/&gt;&lt;property id=&quot;20307&quot; value=&quot;629&quot;/&gt;&lt;/object&gt;&lt;object type=&quot;3&quot; unique_id=&quot;178612&quot;&gt;&lt;property id=&quot;20148&quot; value=&quot;5&quot;/&gt;&lt;property id=&quot;20300&quot; value=&quot;Slide 47 - &amp;quot;Administrative Procedures&amp;quot;&quot;/&gt;&lt;property id=&quot;20307&quot; value=&quot;755&quot;/&gt;&lt;/object&gt;&lt;object type=&quot;3&quot; unique_id=&quot;178613&quot;&gt;&lt;property id=&quot;20148&quot; value=&quot;5&quot;/&gt;&lt;property id=&quot;20300&quot; value=&quot;Slide 48 - &amp;quot;Administrative Procedures&amp;quot;&quot;/&gt;&lt;property id=&quot;20307&quot; value=&quot;765&quot;/&gt;&lt;/object&gt;&lt;object type=&quot;3&quot; unique_id=&quot;178614&quot;&gt;&lt;property id=&quot;20148&quot; value=&quot;5&quot;/&gt;&lt;property id=&quot;20300&quot; value=&quot;Slide 49 - &amp;quot;Vertical Gaze Nystagmus&amp;quot;&quot;/&gt;&lt;property id=&quot;20307&quot; value=&quot;799&quot;/&gt;&lt;/object&gt;&lt;object type=&quot;3&quot; unique_id=&quot;178617&quot;&gt;&lt;property id=&quot;20148&quot; value=&quot;5&quot;/&gt;&lt;property id=&quot;20300&quot; value=&quot;Slide 50 - &amp;quot;Walk and Turn&amp;quot;&quot;/&gt;&lt;property id=&quot;20307&quot; value=&quot;800&quot;/&gt;&lt;/object&gt;&lt;object type=&quot;3&quot; unique_id=&quot;178618&quot;&gt;&lt;property id=&quot;20148&quot; value=&quot;5&quot;/&gt;&lt;property id=&quot;20300&quot; value=&quot;Slide 51 - &amp;quot;Safety Precautions&amp;quot;&quot;/&gt;&lt;property id=&quot;20307&quot; value=&quot;632&quot;/&gt;&lt;/object&gt;&lt;object type=&quot;3&quot; unique_id=&quot;178619&quot;&gt;&lt;property id=&quot;20148&quot; value=&quot;5&quot;/&gt;&lt;property id=&quot;20300&quot; value=&quot;Slide 52 - &amp;quot;Administrative Procedures Instruction Stage&amp;quot;&quot;/&gt;&lt;property id=&quot;20307&quot; value=&quot;801&quot;/&gt;&lt;/object&gt;&lt;object type=&quot;3&quot; unique_id=&quot;178620&quot;&gt;&lt;property id=&quot;20148&quot; value=&quot;5&quot;/&gt;&lt;property id=&quot;20300&quot; value=&quot;Slide 53 - &amp;quot;Administrative Procedures  Walking Stage&amp;quot;&quot;/&gt;&lt;property id=&quot;20307&quot; value=&quot;802&quot;/&gt;&lt;/object&gt;&lt;object type=&quot;3&quot; unique_id=&quot;178622&quot;&gt;&lt;property id=&quot;20148&quot; value=&quot;5&quot;/&gt;&lt;property id=&quot;20300&quot; value=&quot;Slide 54 - &amp;quot;Instruction Stage Clues&amp;quot;&quot;/&gt;&lt;property id=&quot;20307&quot; value=&quot;804&quot;/&gt;&lt;/object&gt;&lt;object type=&quot;3&quot; unique_id=&quot;178623&quot;&gt;&lt;property id=&quot;20148&quot; value=&quot;5&quot;/&gt;&lt;property id=&quot;20300&quot; value=&quot;Slide 55 - &amp;quot;Walking Stage Clues&amp;quot;&quot;/&gt;&lt;property id=&quot;20307&quot; value=&quot;805&quot;/&gt;&lt;/object&gt;&lt;object type=&quot;3&quot; unique_id=&quot;178625&quot;&gt;&lt;property id=&quot;20148&quot; value=&quot;5&quot;/&gt;&lt;property id=&quot;20300&quot; value=&quot;Slide 56 - &amp;quot;Walk and Turn Test Clues Summary&amp;quot;&quot;/&gt;&lt;property id=&quot;20307&quot; value=&quot;698&quot;/&gt;&lt;/object&gt;&lt;object type=&quot;3&quot; unique_id=&quot;178626&quot;&gt;&lt;property id=&quot;20148&quot; value=&quot;5&quot;/&gt;&lt;property id=&quot;20300&quot; value=&quot;Slide 57 - &amp;quot;Walk and Turn Test Criterion&amp;quot;&quot;/&gt;&lt;property id=&quot;20307&quot; value=&quot;807&quot;/&gt;&lt;/object&gt;&lt;object type=&quot;3&quot; unique_id=&quot;178630&quot;&gt;&lt;property id=&quot;20148&quot; value=&quot;5&quot;/&gt;&lt;property id=&quot;20300&quot; value=&quot;Slide 59 - &amp;quot;One Leg Stand&amp;quot;&quot;/&gt;&lt;property id=&quot;20307&quot; value=&quot;638&quot;/&gt;&lt;/object&gt;&lt;object type=&quot;3&quot; unique_id=&quot;178633&quot;&gt;&lt;property id=&quot;20148&quot; value=&quot;5&quot;/&gt;&lt;property id=&quot;20300&quot; value=&quot;Slide 60 - &amp;quot;Administrative Procedures Instruction Stage&amp;quot;&quot;/&gt;&lt;property id=&quot;20307&quot; value=&quot;639&quot;/&gt;&lt;/object&gt;&lt;object type=&quot;3&quot; unique_id=&quot;178634&quot;&gt;&lt;property id=&quot;20148&quot; value=&quot;5&quot;/&gt;&lt;property id=&quot;20300&quot; value=&quot;Slide 61 - &amp;quot;Administrative Procedures Balance and Counting Stage&amp;quot;&quot;/&gt;&lt;property id=&quot;20307&quot; value=&quot;640&quot;/&gt;&lt;/object&gt;&lt;object type=&quot;3&quot; unique_id=&quot;178636&quot;&gt;&lt;property id=&quot;20148&quot; value=&quot;5&quot;/&gt;&lt;property id=&quot;20300&quot; value=&quot;Slide 62 - &amp;quot;One Leg Stand Test Clues&amp;quot;&quot;/&gt;&lt;property id=&quot;20307&quot; value=&quot;641&quot;/&gt;&lt;/object&gt;&lt;object type=&quot;3&quot; unique_id=&quot;178639&quot;&gt;&lt;property id=&quot;20148&quot; value=&quot;5&quot;/&gt;&lt;property id=&quot;20300&quot; value=&quot;Slide 64 - &amp;quot;One Leg Stand Test Criterion&amp;quot;&quot;/&gt;&lt;property id=&quot;20307&quot; value=&quot;811&quot;/&gt;&lt;/object&gt;&lt;object type=&quot;3&quot; unique_id=&quot;178641&quot;&gt;&lt;property id=&quot;20148&quot; value=&quot;5&quot;/&gt;&lt;property id=&quot;20300&quot; value=&quot;Slide 65 - &amp;quot;Taking Field Notes on the SFSTs&amp;quot;&quot;/&gt;&lt;property id=&quot;20307&quot; value=&quot;708&quot;/&gt;&lt;/object&gt;&lt;object type=&quot;3&quot; unique_id=&quot;178642&quot;&gt;&lt;property id=&quot;20148&quot; value=&quot;5&quot;/&gt;&lt;property id=&quot;20300&quot; value=&quot;Slide 66 - &amp;quot;Medical Assessment&amp;quot;&quot;/&gt;&lt;property id=&quot;20307&quot; value=&quot;643&quot;/&gt;&lt;/object&gt;&lt;object type=&quot;3&quot; unique_id=&quot;178643&quot;&gt;&lt;property id=&quot;20148&quot; value=&quot;5&quot;/&gt;&lt;property id=&quot;20300&quot; value=&quot;Slide 67 - &amp;quot;Horizontal Gaze Nystagmus&amp;quot;&quot;/&gt;&lt;property id=&quot;20307&quot; value=&quot;644&quot;/&gt;&lt;/object&gt;&lt;object type=&quot;3&quot; unique_id=&quot;178645&quot;&gt;&lt;property id=&quot;20148&quot; value=&quot;5&quot;/&gt;&lt;property id=&quot;20300&quot; value=&quot;Slide 68&quot;/&gt;&lt;property id=&quot;20307&quot; value=&quot;758&quot;/&gt;&lt;/object&gt;&lt;object type=&quot;3&quot; unique_id=&quot;178651&quot;&gt;&lt;property id=&quot;20148&quot; value=&quot;5&quot;/&gt;&lt;property id=&quot;20300&quot; value=&quot;Slide 69 - &amp;quot;One Leg Stand Field Notes&amp;quot;&quot;/&gt;&lt;property id=&quot;20307&quot; value=&quot;720&quot;/&gt;&lt;/object&gt;&lt;object type=&quot;3&quot; unique_id=&quot;178656&quot;&gt;&lt;property id=&quot;20148&quot; value=&quot;5&quot;/&gt;&lt;property id=&quot;20300&quot; value=&quot;Slide 71 - &amp;quot;Test Your Knowledge&amp;quot;&quot;/&gt;&lt;property id=&quot;20307&quot; value=&quot;647&quot;/&gt;&lt;/object&gt;&lt;object type=&quot;3&quot; unique_id=&quot;178657&quot;&gt;&lt;property id=&quot;20148&quot; value=&quot;5&quot;/&gt;&lt;property id=&quot;20300&quot; value=&quot;Slide 72 - &amp;quot;Test Your Knowledge&amp;quot;&quot;/&gt;&lt;property id=&quot;20307&quot; value=&quot;648&quot;/&gt;&lt;/object&gt;&lt;object type=&quot;3&quot; unique_id=&quot;178658&quot;&gt;&lt;property id=&quot;20148&quot; value=&quot;5&quot;/&gt;&lt;property id=&quot;20300&quot; value=&quot;Slide 73 - &amp;quot;Test Your Knowledge&amp;quot;&quot;/&gt;&lt;property id=&quot;20307&quot; value=&quot;817&quot;/&gt;&lt;/object&gt;&lt;object type=&quot;3&quot; unique_id=&quot;178659&quot;&gt;&lt;property id=&quot;20148&quot; value=&quot;5&quot;/&gt;&lt;property id=&quot;20300&quot; value=&quot;Slide 74 - &amp;quot;Test Your Knowledge&amp;quot;&quot;/&gt;&lt;property id=&quot;20307&quot; value=&quot;650&quot;/&gt;&lt;/object&gt;&lt;object type=&quot;3&quot; unique_id=&quot;178660&quot;&gt;&lt;property id=&quot;20148&quot; value=&quot;5&quot;/&gt;&lt;property id=&quot;20300&quot; value=&quot;Slide 75 - &amp;quot;Test Your Knowledge&amp;quot;&quot;/&gt;&lt;property id=&quot;20307&quot; value=&quot;651&quot;/&gt;&lt;/object&gt;&lt;object type=&quot;3&quot; unique_id=&quot;178661&quot;&gt;&lt;property id=&quot;20148&quot; value=&quot;5&quot;/&gt;&lt;property id=&quot;20300&quot; value=&quot;Slide 70&quot;/&gt;&lt;property id=&quot;20307&quot; value=&quot;549&quot;/&gt;&lt;/object&gt;&lt;object type=&quot;3&quot; unique_id=&quot;186858&quot;&gt;&lt;property id=&quot;20148&quot; value=&quot;5&quot;/&gt;&lt;property id=&quot;20300&quot; value=&quot;Slide 1&quot;/&gt;&lt;property id=&quot;20307&quot; value=&quot;825&quot;/&gt;&lt;/object&gt;&lt;object type=&quot;3&quot; unique_id=&quot;186859&quot;&gt;&lt;property id=&quot;20148&quot; value=&quot;5&quot;/&gt;&lt;property id=&quot;20300&quot; value=&quot;Slide 12 - &amp;quot;“Correct” and “Incorrect”  Arrest Decisions&amp;quot;&quot;/&gt;&lt;property id=&quot;20307&quot; value=&quot;820&quot;/&gt;&lt;/object&gt;&lt;object type=&quot;3&quot; unique_id=&quot;186860&quot;&gt;&lt;property id=&quot;20148&quot; value=&quot;5&quot;/&gt;&lt;property id=&quot;20300&quot; value=&quot;Slide 30 - &amp;quot;Administrative Procedures&amp;quot;&quot;/&gt;&lt;property id=&quot;20307&quot; value=&quot;819&quot;/&gt;&lt;/object&gt;&lt;object type=&quot;3&quot; unique_id=&quot;186861&quot;&gt;&lt;property id=&quot;20148&quot; value=&quot;5&quot;/&gt;&lt;property id=&quot;20300&quot; value=&quot;Slide 58 - &amp;quot;Walk and Turn Test Criterion&amp;quot;&quot;/&gt;&lt;property id=&quot;20307&quot; value=&quot;823&quot;/&gt;&lt;/object&gt;&lt;object type=&quot;3&quot; unique_id=&quot;186862&quot;&gt;&lt;property id=&quot;20148&quot; value=&quot;5&quot;/&gt;&lt;property id=&quot;20300&quot; value=&quot;Slide 63 - &amp;quot;One Leg Stand Test Clues&amp;quot;&quot;/&gt;&lt;property id=&quot;20307&quot; value=&quot;824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SLIDE_COUNT" val="75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PROJECT_OPEN" val="0"/>
  <p:tag name="ARTICULATE_DESIGN_ID_3_DEFAULT DESIGN" val="swAh6oDq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4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B115256C-1FCD-4B80-8DA4-4A2DB3BA8372}">
  <ds:schemaRefs>
    <ds:schemaRef ds:uri="bb67591a-a4e0-4be5-8606-6b03c887204c"/>
    <ds:schemaRef ds:uri="d1f51b4b-47f1-4e3b-a064-a1e52dfcf9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596F3D-F5CE-4F1E-B539-BDE94E7A7F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83A50B-185B-4CC9-8F72-B884671342C1}">
  <ds:schemaRefs>
    <ds:schemaRef ds:uri="bb67591a-a4e0-4be5-8606-6b03c887204c"/>
    <ds:schemaRef ds:uri="d1f51b4b-47f1-4e3b-a064-a1e52dfcf9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Application>Microsoft Office PowerPoint</Application>
  <PresentationFormat>On-screen Show (4:3)</PresentationFormat>
  <Slides>75</Slides>
  <Notes>75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4_Default Design</vt:lpstr>
      <vt:lpstr>PowerPoint Presentation</vt:lpstr>
      <vt:lpstr>  Learning Objectives</vt:lpstr>
      <vt:lpstr>  Learning Objectives</vt:lpstr>
      <vt:lpstr>Overview: Development and Validation</vt:lpstr>
      <vt:lpstr>Original Research Objectives</vt:lpstr>
      <vt:lpstr>Volunteers Were Subjected to Six Tests</vt:lpstr>
      <vt:lpstr>Original SCRI Test Data Results</vt:lpstr>
      <vt:lpstr>Third Phase: Field Validation and Standardization Objectives</vt:lpstr>
      <vt:lpstr>Standardized Elements</vt:lpstr>
      <vt:lpstr>Importance of Large Scale  Field Validation Study</vt:lpstr>
      <vt:lpstr>SFST Field Validation Studies</vt:lpstr>
      <vt:lpstr>“Correct” and “Incorrect”  Arrest Decisions</vt:lpstr>
      <vt:lpstr>Colorado Field Validation  Study of SFST</vt:lpstr>
      <vt:lpstr>Florida Field Validation  Study of SFST</vt:lpstr>
      <vt:lpstr> San Diego Field Validation  Study of SFST</vt:lpstr>
      <vt:lpstr> San Diego Field Validation  Study of SFST</vt:lpstr>
      <vt:lpstr>Horizontal Gaze Nystagmus</vt:lpstr>
      <vt:lpstr>Categories of Nystagmus</vt:lpstr>
      <vt:lpstr>Vestibular Nystagmus</vt:lpstr>
      <vt:lpstr>Neural Nystagmus</vt:lpstr>
      <vt:lpstr>Gaze Nystagmus</vt:lpstr>
      <vt:lpstr>Horizontal Gaze Nystagmus</vt:lpstr>
      <vt:lpstr>Vertical Gaze Nystagmus</vt:lpstr>
      <vt:lpstr>Resting Nystagmus</vt:lpstr>
      <vt:lpstr>Pathological Disorder Nystagmus</vt:lpstr>
      <vt:lpstr>Medical Impairment</vt:lpstr>
      <vt:lpstr>Horizontal Gaze Nystagmus Medical Impairment  Assessment Procedures</vt:lpstr>
      <vt:lpstr>Horizontal Gaze Nystagmus Testing: Three Clues</vt:lpstr>
      <vt:lpstr>Administrative Procedures</vt:lpstr>
      <vt:lpstr>Administrative Procedures</vt:lpstr>
      <vt:lpstr>Horizontal Gaze Nystagmus Procedures</vt:lpstr>
      <vt:lpstr>Horizontal Gaze Nystagmus Procedures</vt:lpstr>
      <vt:lpstr>Horizontal Gaze Nystagmus Procedures</vt:lpstr>
      <vt:lpstr>Horizontal Gaze Nystagmus Procedures</vt:lpstr>
      <vt:lpstr>Test Interpretation </vt:lpstr>
      <vt:lpstr>Three Clues of Horizontal Gaze Nystagmus </vt:lpstr>
      <vt:lpstr>Clue Number 1</vt:lpstr>
      <vt:lpstr>Clue Number 1</vt:lpstr>
      <vt:lpstr>Mechanics of Clue Number 1</vt:lpstr>
      <vt:lpstr>Clue Number 2</vt:lpstr>
      <vt:lpstr>Clue Number 2</vt:lpstr>
      <vt:lpstr>Clue Number 3</vt:lpstr>
      <vt:lpstr>Clue Number 3</vt:lpstr>
      <vt:lpstr>Mechanics of Clue Number 3</vt:lpstr>
      <vt:lpstr>45 Degree Template</vt:lpstr>
      <vt:lpstr>Horizontal Gaze Nystagmus Test Criterion</vt:lpstr>
      <vt:lpstr>Administrative Procedures</vt:lpstr>
      <vt:lpstr>Administrative Procedures</vt:lpstr>
      <vt:lpstr>Vertical Gaze Nystagmus</vt:lpstr>
      <vt:lpstr>Walk and Turn</vt:lpstr>
      <vt:lpstr>Safety Precautions</vt:lpstr>
      <vt:lpstr>Administrative Procedures Instruction Stage</vt:lpstr>
      <vt:lpstr>Administrative Procedures  Walking Stage</vt:lpstr>
      <vt:lpstr>Instruction Stage Clues</vt:lpstr>
      <vt:lpstr>Walking Stage Clues</vt:lpstr>
      <vt:lpstr>Walk and Turn Test Clues Summary</vt:lpstr>
      <vt:lpstr>Walk and Turn Test Criterion</vt:lpstr>
      <vt:lpstr>Walk and Turn Test Demonstration</vt:lpstr>
      <vt:lpstr>One Leg Stand</vt:lpstr>
      <vt:lpstr>Administrative Procedures Instruction Stage</vt:lpstr>
      <vt:lpstr>Administrative Procedures Balance and Counting Stage</vt:lpstr>
      <vt:lpstr>One Leg Stand Test Clues</vt:lpstr>
      <vt:lpstr>One Leg Stand Test Clues</vt:lpstr>
      <vt:lpstr>One Leg Stand Test Criterion</vt:lpstr>
      <vt:lpstr>Taking Field Notes on the SFSTs</vt:lpstr>
      <vt:lpstr>Medical Assessment</vt:lpstr>
      <vt:lpstr>Horizontal Gaze Nystagmus</vt:lpstr>
      <vt:lpstr>PowerPoint Presentation</vt:lpstr>
      <vt:lpstr>One Leg Stand Field Notes</vt:lpstr>
      <vt:lpstr>PowerPoint Presentation</vt:lpstr>
      <vt:lpstr>Test Your Knowledge</vt:lpstr>
      <vt:lpstr>Test Your Knowledge</vt:lpstr>
      <vt:lpstr>Test Your Knowledge</vt:lpstr>
      <vt:lpstr>Test Your Knowledge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revision>1</cp:revision>
  <cp:lastPrinted>2018-01-22T20:22:18Z</cp:lastPrinted>
  <dcterms:created xsi:type="dcterms:W3CDTF">2005-12-09T17:41:03Z</dcterms:created>
  <dcterms:modified xsi:type="dcterms:W3CDTF">2023-03-04T22:47:29Z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4071A280-961A-409C-A620-C379D30C5949</vt:lpwstr>
  </property>
  <property fmtid="{D5CDD505-2E9C-101B-9397-08002B2CF9AE}" pid="3" name="ArticulatePath">
    <vt:lpwstr>SFST_PPT_08 January 2020</vt:lpwstr>
  </property>
  <property fmtid="{D5CDD505-2E9C-101B-9397-08002B2CF9AE}" pid="4" name="ContentTypeId">
    <vt:lpwstr>0x010100A31DCCF0BBFCB640886DBD6AA5C4DF7C</vt:lpwstr>
  </property>
  <property fmtid="{D5CDD505-2E9C-101B-9397-08002B2CF9AE}" pid="5" name="MediaServiceImageTags">
    <vt:lpwstr/>
  </property>
</Properties>
</file>